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9" r:id="rId2"/>
    <p:sldId id="510" r:id="rId3"/>
    <p:sldId id="523" r:id="rId4"/>
    <p:sldId id="524" r:id="rId5"/>
    <p:sldId id="525" r:id="rId6"/>
    <p:sldId id="526" r:id="rId7"/>
    <p:sldId id="527" r:id="rId8"/>
    <p:sldId id="528" r:id="rId9"/>
    <p:sldId id="522" r:id="rId10"/>
    <p:sldId id="443" r:id="rId11"/>
    <p:sldId id="444" r:id="rId12"/>
    <p:sldId id="446" r:id="rId13"/>
    <p:sldId id="447" r:id="rId14"/>
    <p:sldId id="479" r:id="rId15"/>
    <p:sldId id="448" r:id="rId16"/>
    <p:sldId id="449" r:id="rId17"/>
    <p:sldId id="451" r:id="rId18"/>
    <p:sldId id="521" r:id="rId19"/>
    <p:sldId id="503" r:id="rId20"/>
    <p:sldId id="505" r:id="rId21"/>
    <p:sldId id="514" r:id="rId22"/>
    <p:sldId id="506" r:id="rId23"/>
    <p:sldId id="508" r:id="rId24"/>
    <p:sldId id="509" r:id="rId25"/>
    <p:sldId id="512" r:id="rId26"/>
    <p:sldId id="513" r:id="rId27"/>
    <p:sldId id="516" r:id="rId28"/>
    <p:sldId id="517" r:id="rId29"/>
    <p:sldId id="518" r:id="rId30"/>
    <p:sldId id="515" r:id="rId31"/>
    <p:sldId id="52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0975"/>
  </p:normalViewPr>
  <p:slideViewPr>
    <p:cSldViewPr snapToGrid="0" snapToObjects="1">
      <p:cViewPr varScale="1">
        <p:scale>
          <a:sx n="92" d="100"/>
          <a:sy n="92" d="100"/>
        </p:scale>
        <p:origin x="12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202B1-BF30-1A44-8572-3733D710277E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84865-5184-4543-9D63-07945E1A94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22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SG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AE3551-6BEB-438E-BC0E-4D9FFBDEC011}" type="slidenum">
              <a:rPr lang="en-SG" smtClean="0"/>
              <a:pPr eaLnBrk="1" hangingPunct="1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6082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9228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30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4290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2149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根据实体名称查询关系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1498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1374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6429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874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6381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下面我主要介绍工具选型的部分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983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484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7444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Scrapy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r>
              <a:rPr lang="zh-Hans" altLang="en-US" dirty="0"/>
              <a:t> </a:t>
            </a:r>
            <a:r>
              <a:rPr lang="zh-CN" altLang="en-US" dirty="0"/>
              <a:t>用于控制调度全局</a:t>
            </a:r>
            <a:endParaRPr lang="en-US" altLang="zh-CN" dirty="0"/>
          </a:p>
          <a:p>
            <a:r>
              <a:rPr lang="en-US" altLang="zh-CN" dirty="0"/>
              <a:t>Downloader</a:t>
            </a:r>
            <a:r>
              <a:rPr lang="zh-CN" altLang="en-US" dirty="0"/>
              <a:t>用于多线程的页面下载</a:t>
            </a:r>
            <a:endParaRPr lang="en-US" altLang="zh-CN" dirty="0"/>
          </a:p>
          <a:p>
            <a:r>
              <a:rPr lang="zh-CN" altLang="en-US" dirty="0"/>
              <a:t>调度器用于控制一个</a:t>
            </a:r>
            <a:r>
              <a:rPr lang="en-US" altLang="zh-CN" dirty="0" err="1"/>
              <a:t>url</a:t>
            </a:r>
            <a:r>
              <a:rPr lang="zh-CN" altLang="en-US" dirty="0"/>
              <a:t>队列</a:t>
            </a:r>
            <a:endParaRPr lang="en-US" altLang="zh-CN" dirty="0"/>
          </a:p>
          <a:p>
            <a:r>
              <a:rPr lang="en-US" altLang="zh-CN" dirty="0"/>
              <a:t>Spiders</a:t>
            </a:r>
            <a:r>
              <a:rPr lang="zh-CN" altLang="en-US" dirty="0"/>
              <a:t>用于解析</a:t>
            </a:r>
            <a:r>
              <a:rPr lang="en-US" altLang="zh-CN" dirty="0"/>
              <a:t>response</a:t>
            </a:r>
            <a:r>
              <a:rPr lang="zh-Hans" altLang="en-US" dirty="0"/>
              <a:t>，</a:t>
            </a:r>
            <a:r>
              <a:rPr lang="zh-CN" altLang="en-US" dirty="0"/>
              <a:t>提取出里面的</a:t>
            </a:r>
            <a:r>
              <a:rPr lang="en-US" altLang="zh-CN" dirty="0"/>
              <a:t>item</a:t>
            </a:r>
            <a:r>
              <a:rPr lang="zh-Hans" altLang="en-US" dirty="0"/>
              <a:t>（</a:t>
            </a:r>
            <a:r>
              <a:rPr lang="zh-CN" altLang="en-US" dirty="0"/>
              <a:t>理解成一个封装类</a:t>
            </a:r>
            <a:r>
              <a:rPr lang="zh-Hans" altLang="en-US" dirty="0"/>
              <a:t>）</a:t>
            </a:r>
            <a:r>
              <a:rPr lang="zh-CN" altLang="en-US" dirty="0"/>
              <a:t>和</a:t>
            </a:r>
            <a:r>
              <a:rPr lang="en-US" altLang="zh-CN" dirty="0" err="1"/>
              <a:t>url</a:t>
            </a:r>
            <a:endParaRPr lang="en-US" altLang="zh-CN" dirty="0"/>
          </a:p>
          <a:p>
            <a:r>
              <a:rPr lang="en-US" altLang="zh-CN" dirty="0"/>
              <a:t>Item</a:t>
            </a:r>
            <a:r>
              <a:rPr lang="zh-Hans" altLang="en-US" dirty="0"/>
              <a:t> </a:t>
            </a:r>
            <a:r>
              <a:rPr lang="en-US" altLang="zh-Hans" dirty="0"/>
              <a:t>Pipeline</a:t>
            </a:r>
            <a:r>
              <a:rPr lang="zh-CN" altLang="en-US" dirty="0"/>
              <a:t>进行对</a:t>
            </a:r>
            <a:r>
              <a:rPr lang="en-US" altLang="zh-CN" dirty="0"/>
              <a:t>item</a:t>
            </a:r>
            <a:r>
              <a:rPr lang="zh-CN" altLang="en-US" dirty="0"/>
              <a:t>的多线程自动化处理（例如写入文件</a:t>
            </a:r>
            <a:r>
              <a:rPr lang="zh-CN" altLang="en-US"/>
              <a:t>，存入数据库）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51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6921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38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0349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8461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1169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9652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9615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042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4048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56173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3141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人工智能：广义的概念，希望机器能够像人一样思考，拥有人类一样的智能</a:t>
            </a:r>
            <a:endParaRPr lang="en-US" altLang="zh-CN" dirty="0"/>
          </a:p>
          <a:p>
            <a:r>
              <a:rPr lang="zh-CN" altLang="en-US" dirty="0"/>
              <a:t>需要</a:t>
            </a:r>
            <a:endParaRPr lang="en-US" altLang="zh-CN" dirty="0"/>
          </a:p>
          <a:p>
            <a:r>
              <a:rPr lang="zh-CN" altLang="en-US" dirty="0"/>
              <a:t>知识工程：通过计算机系统，将碎片化的信息整合成对人类有意义的“知识”</a:t>
            </a:r>
            <a:endParaRPr lang="en-US" altLang="zh-CN" dirty="0"/>
          </a:p>
          <a:p>
            <a:r>
              <a:rPr lang="zh-CN" altLang="en-US" dirty="0"/>
              <a:t>需要</a:t>
            </a:r>
            <a:endParaRPr lang="en-US" altLang="zh-CN" dirty="0"/>
          </a:p>
          <a:p>
            <a:r>
              <a:rPr lang="zh-CN" altLang="en-US" dirty="0"/>
              <a:t>知识表示：将知识表示成计算机能够读懂的知识结构和编码，让计算机能够读懂复杂的问题</a:t>
            </a:r>
            <a:endParaRPr lang="en-US" altLang="zh-CN" dirty="0"/>
          </a:p>
          <a:p>
            <a:r>
              <a:rPr lang="zh-CN" altLang="en-US" dirty="0"/>
              <a:t>需要</a:t>
            </a:r>
            <a:endParaRPr lang="en-US" altLang="zh-CN" dirty="0"/>
          </a:p>
          <a:p>
            <a:r>
              <a:rPr lang="zh-CN" altLang="en-US" dirty="0"/>
              <a:t>知识图谱：用计算机的图结构，来表示存储大规模语义网络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6186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702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102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495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6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471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369A8-4D87-7B45-A924-9453E9E70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148E95-A447-124E-AABF-701A57BAE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2C067-FED5-E548-881C-73B7E573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33576-0266-E54B-97B9-832D84929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7D751-F62F-A14E-84EE-1447B56B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379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86991-9D9B-FB41-A955-10008184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744545-6E69-B54D-979A-00D70A97F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F9956-BB65-5F40-97C0-1C018DB8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2FE93-8CA8-E148-AA2F-B3E5DA65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40714-285C-A348-93A4-E527F5E0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55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F38F2F-1B0D-2743-9BA0-4B5FC9372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61A8D-525D-1E49-A7C8-BDA7F5E96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0FC17-76C3-E04A-AB41-A5C9BAB15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4B83-5F98-644F-A4B6-0B70ECD5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283F6-3A90-3A4E-B9EA-28B3FCB5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1516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368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0776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1411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2903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578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82667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20038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362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38FDD-969D-0849-8CC5-0D6733EC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BFFDE-02C3-5E45-8964-509672EFA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7F53C-9F83-D64A-ADF4-6E29724DF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0847E-E74F-0F4C-92A0-A5143967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CB8E3-D8A6-5C41-AE01-13767ABA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6399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7943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54101" y="6540501"/>
            <a:ext cx="3297767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14" name="矩形 13"/>
          <p:cNvSpPr/>
          <p:nvPr userDrawn="1"/>
        </p:nvSpPr>
        <p:spPr>
          <a:xfrm>
            <a:off x="7793567" y="6540501"/>
            <a:ext cx="3297767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812800" y="990600"/>
            <a:ext cx="113792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-76200"/>
            <a:ext cx="11444817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990600"/>
            <a:ext cx="687916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13" name="矩形 12"/>
          <p:cNvSpPr/>
          <p:nvPr userDrawn="1"/>
        </p:nvSpPr>
        <p:spPr>
          <a:xfrm>
            <a:off x="4419601" y="6540501"/>
            <a:ext cx="3297767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4343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BF72C-5A8C-DA48-8D8B-C8F488A2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8CCF6-4C18-4B40-BDAB-F3B07CE8F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3BFDB-EB22-7140-A98F-7BC77C230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BC9F-7B31-1943-B2A5-4AFB2D9D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46ACE-7741-854B-BE09-5ED3562D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48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B5129-10D0-1D4C-9FF4-F2BD15DB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04F4-D54D-654F-979B-FD3E43138E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7B2C9-1DC9-8C40-8586-35769C11D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24F50-9418-CD43-BFFC-D366F3A3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9F988-9AB1-B540-8209-2E0B8CAF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1496B-25CC-5342-9B85-FB6270C6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422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A6D38-EBE9-F74C-BC97-A5F80EC2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925A-BD56-E849-BF04-1BF827340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A49B2-DE6C-DE4D-B178-B3A631E40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8ED78-E041-FB49-85DF-31CCF81CD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43AB9D-2B49-654B-BA53-4E1532A145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F6E769-70AF-844F-A471-23F2377A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9D758-6AEA-2346-96F4-01844AC6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A4564-B09A-6E42-B652-F578EDB9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82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39445-1310-E44D-9CEF-3BCCC548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7AA9E-7B72-A240-9A08-9346903BD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E3E5D-4DD1-4643-B3B7-8BE8BF5A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1903E-EB20-2E44-BD78-B69FD116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780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B1A94A-303E-0640-9D26-34256FA7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807E9-767C-CA42-90C9-D329966A3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D5515-7368-8649-8763-CB6EDC13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62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275A8-90DE-0343-A0D8-FB55DE90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5595-D568-D949-BF58-5F604B54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55DFE-95D5-DB48-849B-8EB3DBA47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CAAD1-704A-DA45-9769-71AD5ED3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117F0-C3D6-604B-B1CE-9DF4C13B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3D0CB-8639-7C4E-9BC2-9F5B095C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758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CB922-F434-F54E-B0D8-1C0F9B372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92BCAB-71A8-9248-9E05-098A5DC3A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61FD7-6FCC-7546-8B98-942CD7F10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4CB3D-F419-E44F-ACC2-E351FA87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44C46-19BC-264F-8BE1-13B66C728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B3E91-8147-1B4C-82CA-E7C85D1B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16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424D7F-8A48-C247-A39E-0E38CA0F5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F3203-74B6-1941-92B2-2541667F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734D-06CC-D643-BF4E-3FABC51FB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2CC14-DA99-7E47-A3D8-25E33976E746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D45A-CF9B-E146-AB0E-9F73EBBAB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7259B-1371-6E40-9B5C-C3F92041F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A06B4-AE4E-824F-9BCB-6F0C55B5D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59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8" r:id="rId18"/>
    <p:sldLayoutId id="2147483669" r:id="rId19"/>
    <p:sldLayoutId id="2147483671" r:id="rId20"/>
    <p:sldLayoutId id="214748367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5"/>
          <p:cNvSpPr>
            <a:spLocks noGrp="1"/>
          </p:cNvSpPr>
          <p:nvPr>
            <p:ph type="subTitle" idx="1"/>
          </p:nvPr>
        </p:nvSpPr>
        <p:spPr>
          <a:xfrm>
            <a:off x="1257300" y="942976"/>
            <a:ext cx="9410700" cy="2638424"/>
          </a:xfrm>
        </p:spPr>
        <p:txBody>
          <a:bodyPr>
            <a:normAutofit/>
          </a:bodyPr>
          <a:lstStyle/>
          <a:p>
            <a:endParaRPr lang="en-US" altLang="zh-CN" sz="48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zh-CN" altLang="en-US" sz="48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农业知识图谱项目介绍</a:t>
            </a:r>
            <a:endParaRPr lang="en-US" altLang="zh-CN" sz="30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368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农业实体识别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2DCFD87-C623-0742-A315-C6B363F7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3" y="1850093"/>
            <a:ext cx="6365187" cy="45847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19CD1E-7F2F-FF44-8393-4195AFB79E13}"/>
              </a:ext>
            </a:extLst>
          </p:cNvPr>
          <p:cNvSpPr txBox="1"/>
          <p:nvPr/>
        </p:nvSpPr>
        <p:spPr>
          <a:xfrm>
            <a:off x="3189642" y="1452185"/>
            <a:ext cx="544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自动识别出非结构化文本中的农业实体及其农业类型</a:t>
            </a:r>
          </a:p>
        </p:txBody>
      </p:sp>
    </p:spTree>
    <p:extLst>
      <p:ext uri="{BB962C8B-B14F-4D97-AF65-F5344CB8AC3E}">
        <p14:creationId xmlns:p14="http://schemas.microsoft.com/office/powerpoint/2010/main" val="9023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农业实体百科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BB2C61-EBD6-E141-9164-9C8CBD88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8" y="2011871"/>
            <a:ext cx="5014912" cy="38547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7F2B80-A820-CF41-B605-CB75B3F4E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693" y="2011871"/>
            <a:ext cx="5580894" cy="385474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6703A8-B327-B64F-B1DC-2D43C4430E98}"/>
              </a:ext>
            </a:extLst>
          </p:cNvPr>
          <p:cNvSpPr txBox="1"/>
          <p:nvPr/>
        </p:nvSpPr>
        <p:spPr>
          <a:xfrm>
            <a:off x="3513684" y="1586940"/>
            <a:ext cx="523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展示实体的基本信息，相关概念，农业类型，等</a:t>
            </a:r>
          </a:p>
        </p:txBody>
      </p:sp>
    </p:spTree>
    <p:extLst>
      <p:ext uri="{BB962C8B-B14F-4D97-AF65-F5344CB8AC3E}">
        <p14:creationId xmlns:p14="http://schemas.microsoft.com/office/powerpoint/2010/main" val="17428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农业知识概览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8268CB-AC86-4249-BA94-EBF51AEF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818" y="1843968"/>
            <a:ext cx="6192899" cy="45568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3E8EDD-EEEC-7443-8419-F57BACB675D6}"/>
              </a:ext>
            </a:extLst>
          </p:cNvPr>
          <p:cNvSpPr txBox="1"/>
          <p:nvPr/>
        </p:nvSpPr>
        <p:spPr>
          <a:xfrm>
            <a:off x="2942896" y="1431772"/>
            <a:ext cx="586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对农业知识进行归类，采用了农业百科的形式进行罗列</a:t>
            </a:r>
          </a:p>
        </p:txBody>
      </p:sp>
    </p:spTree>
    <p:extLst>
      <p:ext uri="{BB962C8B-B14F-4D97-AF65-F5344CB8AC3E}">
        <p14:creationId xmlns:p14="http://schemas.microsoft.com/office/powerpoint/2010/main" val="22936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农业实体分类树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4DBF3F-4F92-3847-9612-0FF90676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49" y="1849648"/>
            <a:ext cx="5538258" cy="46135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607699-150F-FC42-944B-90EE739F111E}"/>
              </a:ext>
            </a:extLst>
          </p:cNvPr>
          <p:cNvSpPr txBox="1"/>
          <p:nvPr/>
        </p:nvSpPr>
        <p:spPr>
          <a:xfrm>
            <a:off x="4336794" y="1480316"/>
            <a:ext cx="358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将农业实体类别组织成树形结构</a:t>
            </a:r>
          </a:p>
        </p:txBody>
      </p:sp>
    </p:spTree>
    <p:extLst>
      <p:ext uri="{BB962C8B-B14F-4D97-AF65-F5344CB8AC3E}">
        <p14:creationId xmlns:p14="http://schemas.microsoft.com/office/powerpoint/2010/main" val="7313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关系查询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46" y="2133600"/>
            <a:ext cx="5707224" cy="35262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C5E83E-B76B-7341-BAE9-06756E526CF3}"/>
              </a:ext>
            </a:extLst>
          </p:cNvPr>
          <p:cNvSpPr txBox="1"/>
          <p:nvPr/>
        </p:nvSpPr>
        <p:spPr>
          <a:xfrm>
            <a:off x="3585304" y="1543550"/>
            <a:ext cx="508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输入实体，查询与其直连的实体与关系信息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3846F6-631F-C045-B665-B8A4E0C8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352" y="2133600"/>
            <a:ext cx="6170882" cy="35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农业知识编辑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7F196B-3B36-374A-A83A-D474E1DC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2" y="1822966"/>
            <a:ext cx="5867048" cy="45940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75AEB8-92CE-7B4F-A666-AC940D8319C3}"/>
              </a:ext>
            </a:extLst>
          </p:cNvPr>
          <p:cNvSpPr txBox="1"/>
          <p:nvPr/>
        </p:nvSpPr>
        <p:spPr>
          <a:xfrm>
            <a:off x="3809643" y="1453634"/>
            <a:ext cx="46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采用众包的方式，收集带标注的训练集数据</a:t>
            </a:r>
          </a:p>
        </p:txBody>
      </p:sp>
    </p:spTree>
    <p:extLst>
      <p:ext uri="{BB962C8B-B14F-4D97-AF65-F5344CB8AC3E}">
        <p14:creationId xmlns:p14="http://schemas.microsoft.com/office/powerpoint/2010/main" val="307365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农业知识编辑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84CC0-6003-0D43-8FE7-0D5C3C754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13" y="1764745"/>
            <a:ext cx="5199042" cy="46690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367F2E-1ABB-1C4F-894B-9AAAC45A35CC}"/>
              </a:ext>
            </a:extLst>
          </p:cNvPr>
          <p:cNvSpPr txBox="1"/>
          <p:nvPr/>
        </p:nvSpPr>
        <p:spPr>
          <a:xfrm>
            <a:off x="3727468" y="1381125"/>
            <a:ext cx="478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可以查看训练集的分布，防止训练集不平衡</a:t>
            </a:r>
          </a:p>
        </p:txBody>
      </p:sp>
    </p:spTree>
    <p:extLst>
      <p:ext uri="{BB962C8B-B14F-4D97-AF65-F5344CB8AC3E}">
        <p14:creationId xmlns:p14="http://schemas.microsoft.com/office/powerpoint/2010/main" val="87611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开源项目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81612-B979-2345-8A6C-6D1F415AA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63" y="1894640"/>
            <a:ext cx="5877286" cy="45953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EF9199-0245-B54F-B8FA-9C8DE4B722F7}"/>
              </a:ext>
            </a:extLst>
          </p:cNvPr>
          <p:cNvSpPr txBox="1"/>
          <p:nvPr/>
        </p:nvSpPr>
        <p:spPr>
          <a:xfrm>
            <a:off x="3307999" y="1482444"/>
            <a:ext cx="5641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搜索“</a:t>
            </a:r>
            <a:r>
              <a:rPr kumimoji="1" lang="en-US" altLang="zh-CN" dirty="0"/>
              <a:t>knowledge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graph</a:t>
            </a:r>
            <a:r>
              <a:rPr kumimoji="1" lang="zh-CN" altLang="en-US" dirty="0"/>
              <a:t>”，搜索结果位于首页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8AA858-97D9-A04C-8A30-4DB5B17ADDEF}"/>
              </a:ext>
            </a:extLst>
          </p:cNvPr>
          <p:cNvSpPr/>
          <p:nvPr/>
        </p:nvSpPr>
        <p:spPr>
          <a:xfrm>
            <a:off x="4614863" y="3257550"/>
            <a:ext cx="4334751" cy="934744"/>
          </a:xfrm>
          <a:prstGeom prst="rect">
            <a:avLst/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42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6" name="同侧圆角矩形 5"/>
          <p:cNvSpPr/>
          <p:nvPr/>
        </p:nvSpPr>
        <p:spPr>
          <a:xfrm rot="16200000">
            <a:off x="2630458" y="3401320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同侧圆角矩形 6"/>
          <p:cNvSpPr/>
          <p:nvPr/>
        </p:nvSpPr>
        <p:spPr>
          <a:xfrm rot="16200000" flipV="1">
            <a:off x="5945158" y="1004194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58515" y="3541814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项目展示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799171" y="3541814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2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" name="同侧圆角矩形 9"/>
          <p:cNvSpPr/>
          <p:nvPr/>
        </p:nvSpPr>
        <p:spPr>
          <a:xfrm rot="16200000">
            <a:off x="2631251" y="4932471"/>
            <a:ext cx="565150" cy="84772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同侧圆角矩形 10"/>
          <p:cNvSpPr/>
          <p:nvPr/>
        </p:nvSpPr>
        <p:spPr>
          <a:xfrm rot="16200000" flipV="1">
            <a:off x="5945950" y="2541694"/>
            <a:ext cx="565150" cy="564197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同侧圆角矩形 11"/>
          <p:cNvSpPr/>
          <p:nvPr/>
        </p:nvSpPr>
        <p:spPr>
          <a:xfrm rot="16200000">
            <a:off x="2389157" y="5230127"/>
            <a:ext cx="508000" cy="25876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99700" y="5127734"/>
            <a:ext cx="3848100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FF0000"/>
                </a:solidFill>
                <a:cs typeface="+mn-ea"/>
                <a:sym typeface="+mn-lt"/>
              </a:rPr>
              <a:t>系统架构</a:t>
            </a:r>
          </a:p>
        </p:txBody>
      </p:sp>
      <p:sp>
        <p:nvSpPr>
          <p:cNvPr id="14" name="矩形 13"/>
          <p:cNvSpPr/>
          <p:nvPr/>
        </p:nvSpPr>
        <p:spPr>
          <a:xfrm>
            <a:off x="2801114" y="5127734"/>
            <a:ext cx="352425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3</a:t>
            </a:r>
            <a:endParaRPr lang="zh-CN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" name="同侧圆角矩形 22">
            <a:extLst>
              <a:ext uri="{FF2B5EF4-FFF2-40B4-BE49-F238E27FC236}">
                <a16:creationId xmlns:a16="http://schemas.microsoft.com/office/drawing/2014/main" id="{72CAC8F6-D425-5941-AC74-8BFBFEFF0769}"/>
              </a:ext>
            </a:extLst>
          </p:cNvPr>
          <p:cNvSpPr/>
          <p:nvPr/>
        </p:nvSpPr>
        <p:spPr>
          <a:xfrm rot="16200000">
            <a:off x="2630458" y="1863026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同侧圆角矩形 23">
            <a:extLst>
              <a:ext uri="{FF2B5EF4-FFF2-40B4-BE49-F238E27FC236}">
                <a16:creationId xmlns:a16="http://schemas.microsoft.com/office/drawing/2014/main" id="{4B552BDB-49FC-0E46-AB99-C26840C53687}"/>
              </a:ext>
            </a:extLst>
          </p:cNvPr>
          <p:cNvSpPr/>
          <p:nvPr/>
        </p:nvSpPr>
        <p:spPr>
          <a:xfrm rot="16200000" flipV="1">
            <a:off x="5945158" y="-534100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73B807-F6AA-994A-9ED9-D2B340D37DB3}"/>
              </a:ext>
            </a:extLst>
          </p:cNvPr>
          <p:cNvSpPr/>
          <p:nvPr/>
        </p:nvSpPr>
        <p:spPr>
          <a:xfrm>
            <a:off x="4858515" y="2003520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背景介绍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D2F73E-61ED-484A-9D4C-4D8DC18CD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171" y="2003520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600" b="1">
                <a:solidFill>
                  <a:srgbClr val="0070C0"/>
                </a:solidFill>
                <a:cs typeface="+mn-ea"/>
                <a:sym typeface="+mn-lt"/>
              </a:rPr>
              <a:t>1</a:t>
            </a:r>
            <a:endParaRPr lang="ko-KR" altLang="en-US" sz="2600" b="1">
              <a:solidFill>
                <a:srgbClr val="0070C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686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DF3B141-51C5-F844-BCF7-0EAF4DE07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993" y="1648927"/>
            <a:ext cx="3528134" cy="1199228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语料库大小：</a:t>
            </a:r>
            <a:r>
              <a:rPr kumimoji="1" lang="en-US" altLang="zh-CN" sz="2000" dirty="0"/>
              <a:t>5</a:t>
            </a:r>
            <a:r>
              <a:rPr kumimoji="1" lang="en-US" altLang="zh-Hans" sz="2000" dirty="0"/>
              <a:t>0GB+</a:t>
            </a:r>
          </a:p>
          <a:p>
            <a:r>
              <a:rPr kumimoji="1" lang="zh-CN" altLang="en-US" sz="2000" dirty="0"/>
              <a:t>实体数量：</a:t>
            </a:r>
            <a:r>
              <a:rPr kumimoji="1" lang="en-US" altLang="zh-Hans" sz="2000" dirty="0"/>
              <a:t>33W+</a:t>
            </a:r>
          </a:p>
          <a:p>
            <a:r>
              <a:rPr kumimoji="1" lang="zh-CN" altLang="en-US" sz="2000" dirty="0"/>
              <a:t>关系数量：</a:t>
            </a:r>
            <a:r>
              <a:rPr kumimoji="1" lang="en-US" altLang="zh-Hans" sz="2000" dirty="0"/>
              <a:t>45W+</a:t>
            </a:r>
            <a:endParaRPr kumimoji="1"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5D1517-287D-5C47-9272-F853A63884F9}"/>
              </a:ext>
            </a:extLst>
          </p:cNvPr>
          <p:cNvSpPr txBox="1"/>
          <p:nvPr/>
        </p:nvSpPr>
        <p:spPr>
          <a:xfrm>
            <a:off x="7850529" y="3157476"/>
            <a:ext cx="343659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关键问题：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如何获取大规模语料库？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如何训练大规模的算法模型？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如何存储大量的实体和关系？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7C33327-9424-7A4A-8F6A-659322E9514C}"/>
              </a:ext>
            </a:extLst>
          </p:cNvPr>
          <p:cNvSpPr txBox="1"/>
          <p:nvPr/>
        </p:nvSpPr>
        <p:spPr>
          <a:xfrm>
            <a:off x="7850529" y="4629510"/>
            <a:ext cx="343659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我们的解决方案：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采用分布式爬虫框架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采用支持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加速的框架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Hans" altLang="en-US" dirty="0"/>
              <a:t> </a:t>
            </a:r>
            <a:r>
              <a:rPr kumimoji="1" lang="zh-CN" altLang="en-US" dirty="0"/>
              <a:t>采用分布式图数据库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0CA67A-2723-274E-AF5F-7D1BD92F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92" y="1371600"/>
            <a:ext cx="58750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6" name="同侧圆角矩形 5"/>
          <p:cNvSpPr/>
          <p:nvPr/>
        </p:nvSpPr>
        <p:spPr>
          <a:xfrm rot="16200000">
            <a:off x="2630458" y="3401320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同侧圆角矩形 6"/>
          <p:cNvSpPr/>
          <p:nvPr/>
        </p:nvSpPr>
        <p:spPr>
          <a:xfrm rot="16200000" flipV="1">
            <a:off x="5945158" y="1004194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58515" y="3541814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项目展示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799171" y="3541814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2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" name="同侧圆角矩形 9"/>
          <p:cNvSpPr/>
          <p:nvPr/>
        </p:nvSpPr>
        <p:spPr>
          <a:xfrm rot="16200000">
            <a:off x="2631251" y="4932471"/>
            <a:ext cx="565150" cy="84772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同侧圆角矩形 10"/>
          <p:cNvSpPr/>
          <p:nvPr/>
        </p:nvSpPr>
        <p:spPr>
          <a:xfrm rot="16200000" flipV="1">
            <a:off x="5945950" y="2541694"/>
            <a:ext cx="565150" cy="564197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同侧圆角矩形 11"/>
          <p:cNvSpPr/>
          <p:nvPr/>
        </p:nvSpPr>
        <p:spPr>
          <a:xfrm rot="16200000">
            <a:off x="2389157" y="5230127"/>
            <a:ext cx="508000" cy="25876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99700" y="5127734"/>
            <a:ext cx="3848100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系统架构</a:t>
            </a:r>
          </a:p>
        </p:txBody>
      </p:sp>
      <p:sp>
        <p:nvSpPr>
          <p:cNvPr id="14" name="矩形 13"/>
          <p:cNvSpPr/>
          <p:nvPr/>
        </p:nvSpPr>
        <p:spPr>
          <a:xfrm>
            <a:off x="2801114" y="5127734"/>
            <a:ext cx="352425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3</a:t>
            </a:r>
            <a:endParaRPr lang="zh-CN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" name="同侧圆角矩形 22">
            <a:extLst>
              <a:ext uri="{FF2B5EF4-FFF2-40B4-BE49-F238E27FC236}">
                <a16:creationId xmlns:a16="http://schemas.microsoft.com/office/drawing/2014/main" id="{72CAC8F6-D425-5941-AC74-8BFBFEFF0769}"/>
              </a:ext>
            </a:extLst>
          </p:cNvPr>
          <p:cNvSpPr/>
          <p:nvPr/>
        </p:nvSpPr>
        <p:spPr>
          <a:xfrm rot="16200000">
            <a:off x="2630458" y="1863026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同侧圆角矩形 23">
            <a:extLst>
              <a:ext uri="{FF2B5EF4-FFF2-40B4-BE49-F238E27FC236}">
                <a16:creationId xmlns:a16="http://schemas.microsoft.com/office/drawing/2014/main" id="{4B552BDB-49FC-0E46-AB99-C26840C53687}"/>
              </a:ext>
            </a:extLst>
          </p:cNvPr>
          <p:cNvSpPr/>
          <p:nvPr/>
        </p:nvSpPr>
        <p:spPr>
          <a:xfrm rot="16200000" flipV="1">
            <a:off x="5945158" y="-534100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73B807-F6AA-994A-9ED9-D2B340D37DB3}"/>
              </a:ext>
            </a:extLst>
          </p:cNvPr>
          <p:cNvSpPr/>
          <p:nvPr/>
        </p:nvSpPr>
        <p:spPr>
          <a:xfrm>
            <a:off x="4858515" y="2003520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FF0000"/>
                </a:solidFill>
                <a:cs typeface="+mn-ea"/>
                <a:sym typeface="+mn-lt"/>
              </a:rPr>
              <a:t>背景介绍</a:t>
            </a:r>
            <a:endParaRPr lang="ko-KR" altLang="en-US" sz="26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D2F73E-61ED-484A-9D4C-4D8DC18CD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171" y="2003520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600" b="1">
                <a:solidFill>
                  <a:srgbClr val="0070C0"/>
                </a:solidFill>
                <a:cs typeface="+mn-ea"/>
                <a:sym typeface="+mn-lt"/>
              </a:rPr>
              <a:t>1</a:t>
            </a:r>
            <a:endParaRPr lang="ko-KR" altLang="en-US" sz="2600" b="1">
              <a:solidFill>
                <a:srgbClr val="0070C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794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Scrapy</a:t>
            </a:r>
            <a:r>
              <a:rPr lang="en-US" altLang="zh-Hans" dirty="0"/>
              <a:t>---</a:t>
            </a:r>
            <a:r>
              <a:rPr lang="zh-CN" altLang="en-US" dirty="0"/>
              <a:t>分布式爬虫框架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DD976B-3F4D-A441-B0CA-0DD44F88CD67}"/>
              </a:ext>
            </a:extLst>
          </p:cNvPr>
          <p:cNvSpPr txBox="1"/>
          <p:nvPr/>
        </p:nvSpPr>
        <p:spPr>
          <a:xfrm>
            <a:off x="1545021" y="2130772"/>
            <a:ext cx="86710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若采用基础爬虫（例如</a:t>
            </a:r>
            <a:r>
              <a:rPr kumimoji="1" lang="en-US" altLang="zh-CN" sz="2000" dirty="0"/>
              <a:t>urllib</a:t>
            </a:r>
            <a:r>
              <a:rPr kumimoji="1" lang="en-US" altLang="zh-Hans" sz="2000" dirty="0"/>
              <a:t>2</a:t>
            </a:r>
            <a:r>
              <a:rPr kumimoji="1" lang="zh-Hans" altLang="en-US" sz="2000" dirty="0"/>
              <a:t>）</a:t>
            </a:r>
            <a:r>
              <a:rPr kumimoji="1" lang="zh-CN" altLang="en-US" sz="2000" dirty="0"/>
              <a:t>进行爬取，大约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秒钟能够爬取一个</a:t>
            </a:r>
            <a:r>
              <a:rPr kumimoji="1" lang="en-US" altLang="zh-CN" sz="2000" dirty="0"/>
              <a:t>web</a:t>
            </a:r>
            <a:r>
              <a:rPr kumimoji="1" lang="zh-CN" altLang="en-US" sz="2000" dirty="0"/>
              <a:t>页面（约</a:t>
            </a:r>
            <a:r>
              <a:rPr kumimoji="1" lang="en-US" altLang="zh-CN" sz="2000" dirty="0"/>
              <a:t>2</a:t>
            </a:r>
            <a:r>
              <a:rPr kumimoji="1" lang="en-US" altLang="zh-Hans" sz="2000" dirty="0"/>
              <a:t>0KB</a:t>
            </a:r>
            <a:r>
              <a:rPr kumimoji="1" lang="zh-CN" altLang="en-US" sz="2000" dirty="0"/>
              <a:t>）。对于一个</a:t>
            </a:r>
            <a:r>
              <a:rPr kumimoji="1" lang="en-US" altLang="zh-CN" sz="2000" dirty="0"/>
              <a:t>5</a:t>
            </a:r>
            <a:r>
              <a:rPr kumimoji="1" lang="en-US" altLang="zh-Hans" sz="2000" dirty="0"/>
              <a:t>0GB</a:t>
            </a:r>
            <a:r>
              <a:rPr kumimoji="1" lang="zh-CN" altLang="en-US" sz="2000" dirty="0"/>
              <a:t>的语料库爬取任务，大约需要</a:t>
            </a:r>
            <a:r>
              <a:rPr kumimoji="1" lang="en-US" altLang="zh-CN" sz="2000" dirty="0"/>
              <a:t>2</a:t>
            </a:r>
            <a:r>
              <a:rPr kumimoji="1" lang="en-US" altLang="zh-Hans" sz="2000" dirty="0"/>
              <a:t>6W</a:t>
            </a:r>
            <a:r>
              <a:rPr kumimoji="1" lang="zh-CN" altLang="en-US" sz="2000" dirty="0"/>
              <a:t>秒，换算成天数的话大约需要</a:t>
            </a:r>
            <a:r>
              <a:rPr kumimoji="1" lang="en-US" altLang="zh-CN" sz="2000" dirty="0"/>
              <a:t>3</a:t>
            </a:r>
            <a:r>
              <a:rPr kumimoji="1" lang="en-US" altLang="zh-Hans" sz="2000" dirty="0"/>
              <a:t>0</a:t>
            </a:r>
            <a:r>
              <a:rPr kumimoji="1" lang="zh-CN" altLang="en-US" sz="2000" dirty="0"/>
              <a:t>天左右才能完成。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如果发生意外情况（例如断电，断网），爬取任务就会意外中断，甚至导致之前爬取的内容丢失。</a:t>
            </a:r>
          </a:p>
          <a:p>
            <a:endParaRPr kumimoji="1"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6E6D2D-DAD4-1544-A436-CE590BA69267}"/>
              </a:ext>
            </a:extLst>
          </p:cNvPr>
          <p:cNvSpPr txBox="1"/>
          <p:nvPr/>
        </p:nvSpPr>
        <p:spPr>
          <a:xfrm>
            <a:off x="1545021" y="4918842"/>
            <a:ext cx="828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因此我们采用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Scrapy</a:t>
            </a:r>
            <a:r>
              <a:rPr kumimoji="1" lang="zh-CN" altLang="en-US" sz="2000" dirty="0"/>
              <a:t>框架，我们克服了上述缺点。</a:t>
            </a:r>
          </a:p>
        </p:txBody>
      </p:sp>
    </p:spTree>
    <p:extLst>
      <p:ext uri="{BB962C8B-B14F-4D97-AF65-F5344CB8AC3E}">
        <p14:creationId xmlns:p14="http://schemas.microsoft.com/office/powerpoint/2010/main" val="41230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Scrapy</a:t>
            </a:r>
            <a:r>
              <a:rPr lang="en-US" altLang="zh-Hans" dirty="0"/>
              <a:t>---</a:t>
            </a:r>
            <a:r>
              <a:rPr lang="zh-CN" altLang="en-US" dirty="0"/>
              <a:t>分布式爬虫框架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6" name="Picture 2" descr="Scrapy architecture">
            <a:extLst>
              <a:ext uri="{FF2B5EF4-FFF2-40B4-BE49-F238E27FC236}">
                <a16:creationId xmlns:a16="http://schemas.microsoft.com/office/drawing/2014/main" id="{D4DDFDB4-3ED2-974C-90C5-5AF5B844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97" y="2112579"/>
            <a:ext cx="3994109" cy="331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5A6530-052A-EA47-833C-BD5832093F0E}"/>
              </a:ext>
            </a:extLst>
          </p:cNvPr>
          <p:cNvSpPr txBox="1"/>
          <p:nvPr/>
        </p:nvSpPr>
        <p:spPr>
          <a:xfrm>
            <a:off x="5339256" y="1753632"/>
            <a:ext cx="64007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Scrapy</a:t>
            </a:r>
            <a:r>
              <a:rPr lang="zh-CN" altLang="en-US" sz="2000" b="1" dirty="0"/>
              <a:t>运行流程：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zh-CN" altLang="en-US" dirty="0"/>
              <a:t>引擎从调度器中取出一个链接</a:t>
            </a:r>
            <a:r>
              <a:rPr lang="en-US" altLang="zh-CN" dirty="0"/>
              <a:t>(</a:t>
            </a:r>
            <a:r>
              <a:rPr lang="en" altLang="zh-CN" dirty="0"/>
              <a:t>URL)</a:t>
            </a:r>
            <a:r>
              <a:rPr lang="zh-CN" altLang="en-US" dirty="0"/>
              <a:t>用于接下来的抓取</a:t>
            </a:r>
            <a:endParaRPr lang="en-US" altLang="zh-CN" dirty="0"/>
          </a:p>
          <a:p>
            <a:pPr marL="342900" indent="-342900">
              <a:buAutoNum type="arabicPeriod"/>
            </a:pPr>
            <a:endParaRPr lang="zh-CN" altLang="en-US" dirty="0"/>
          </a:p>
          <a:p>
            <a:r>
              <a:rPr lang="en-US" altLang="zh-Hans" dirty="0"/>
              <a:t>2.</a:t>
            </a:r>
            <a:r>
              <a:rPr lang="zh-Hans" altLang="en-US" dirty="0"/>
              <a:t> </a:t>
            </a:r>
            <a:r>
              <a:rPr lang="zh-CN" altLang="en-US" dirty="0"/>
              <a:t>引擎把</a:t>
            </a:r>
            <a:r>
              <a:rPr lang="en" altLang="zh-CN" dirty="0"/>
              <a:t>URL</a:t>
            </a:r>
            <a:r>
              <a:rPr lang="zh-CN" altLang="en-US" dirty="0"/>
              <a:t>封装成一个请求</a:t>
            </a:r>
            <a:r>
              <a:rPr lang="en-US" altLang="zh-CN" dirty="0"/>
              <a:t>(</a:t>
            </a:r>
            <a:r>
              <a:rPr lang="en" altLang="zh-CN" dirty="0"/>
              <a:t>Request)</a:t>
            </a:r>
            <a:r>
              <a:rPr lang="zh-CN" altLang="en-US" dirty="0"/>
              <a:t>传给下载器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3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zh-CN" altLang="en-US" dirty="0"/>
              <a:t>下载器把资源下载下来，并封装成应答包</a:t>
            </a:r>
            <a:r>
              <a:rPr lang="en-US" altLang="zh-CN" dirty="0"/>
              <a:t>(</a:t>
            </a:r>
            <a:r>
              <a:rPr lang="en" altLang="zh-CN" dirty="0"/>
              <a:t>Response)</a:t>
            </a:r>
          </a:p>
          <a:p>
            <a:endParaRPr lang="en" altLang="zh-CN" dirty="0"/>
          </a:p>
          <a:p>
            <a:r>
              <a:rPr lang="en-US" altLang="zh-CN" dirty="0"/>
              <a:t>4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zh-CN" altLang="en-US" dirty="0"/>
              <a:t>爬虫解析</a:t>
            </a:r>
            <a:r>
              <a:rPr lang="en" altLang="zh-CN" dirty="0"/>
              <a:t>Response</a:t>
            </a:r>
          </a:p>
          <a:p>
            <a:endParaRPr lang="en" altLang="zh-CN" dirty="0"/>
          </a:p>
          <a:p>
            <a:r>
              <a:rPr lang="en-US" altLang="zh-CN" dirty="0"/>
              <a:t>5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zh-CN" altLang="en-US" dirty="0"/>
              <a:t>解析出实体（</a:t>
            </a:r>
            <a:r>
              <a:rPr lang="en" altLang="zh-CN" dirty="0"/>
              <a:t>Item</a:t>
            </a:r>
            <a:r>
              <a:rPr lang="zh-CN" altLang="en" dirty="0"/>
              <a:t>）</a:t>
            </a:r>
            <a:r>
              <a:rPr lang="en" altLang="zh-CN" dirty="0"/>
              <a:t>,</a:t>
            </a:r>
            <a:r>
              <a:rPr lang="zh-CN" altLang="en-US" dirty="0"/>
              <a:t>则交给实体管道进行进一步的处理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6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zh-CN" altLang="en-US" dirty="0"/>
              <a:t>解析出的是链接（</a:t>
            </a:r>
            <a:r>
              <a:rPr lang="en" altLang="zh-CN" dirty="0"/>
              <a:t>URL</a:t>
            </a:r>
            <a:r>
              <a:rPr lang="zh-CN" altLang="en" dirty="0"/>
              <a:t>）</a:t>
            </a:r>
            <a:r>
              <a:rPr lang="en" altLang="zh-CN" dirty="0"/>
              <a:t>,</a:t>
            </a:r>
            <a:r>
              <a:rPr lang="zh-CN" altLang="en-US" dirty="0"/>
              <a:t>则把</a:t>
            </a:r>
            <a:r>
              <a:rPr lang="en" altLang="zh-CN" dirty="0"/>
              <a:t>URL</a:t>
            </a:r>
            <a:r>
              <a:rPr lang="zh-CN" altLang="en-US" dirty="0"/>
              <a:t>交给调度器等待抓取</a:t>
            </a:r>
          </a:p>
        </p:txBody>
      </p:sp>
    </p:spTree>
    <p:extLst>
      <p:ext uri="{BB962C8B-B14F-4D97-AF65-F5344CB8AC3E}">
        <p14:creationId xmlns:p14="http://schemas.microsoft.com/office/powerpoint/2010/main" val="387736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Scrapy</a:t>
            </a:r>
            <a:r>
              <a:rPr lang="en-US" altLang="zh-Hans" dirty="0"/>
              <a:t>---</a:t>
            </a:r>
            <a:r>
              <a:rPr lang="zh-CN" altLang="en-US" dirty="0"/>
              <a:t>分布式爬虫框架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CE667-AF7A-9546-A3BA-09CD0090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192" y="2025921"/>
            <a:ext cx="6289075" cy="2923191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支持多线程爬虫，充分利用</a:t>
            </a:r>
            <a:r>
              <a:rPr kumimoji="1" lang="en-US" altLang="zh-CN" sz="2000" dirty="0" err="1"/>
              <a:t>cpu</a:t>
            </a:r>
            <a:r>
              <a:rPr kumimoji="1" lang="zh-CN" altLang="en-US" sz="2000" dirty="0"/>
              <a:t>资源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性能稳定，支持爬虫的断点保存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支持分布式爬虫，能够在服务器集群上多机并行爬取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07F387-CCB0-D947-B292-3DF7D4CB399B}"/>
              </a:ext>
            </a:extLst>
          </p:cNvPr>
          <p:cNvSpPr txBox="1"/>
          <p:nvPr/>
        </p:nvSpPr>
        <p:spPr>
          <a:xfrm>
            <a:off x="2507193" y="4949112"/>
            <a:ext cx="628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</a:t>
            </a:r>
            <a:r>
              <a:rPr kumimoji="1" lang="en-US" altLang="zh-CN" dirty="0"/>
              <a:t>4</a:t>
            </a:r>
            <a:r>
              <a:rPr kumimoji="1" lang="zh-CN" altLang="en-US" dirty="0"/>
              <a:t>台服务器上分布式爬取，每台服务器开启</a:t>
            </a:r>
            <a:r>
              <a:rPr kumimoji="1" lang="en-US" altLang="zh-CN" dirty="0"/>
              <a:t>1</a:t>
            </a:r>
            <a:r>
              <a:rPr kumimoji="1" lang="en-US" altLang="zh-Hans" dirty="0"/>
              <a:t>0</a:t>
            </a:r>
            <a:r>
              <a:rPr kumimoji="1" lang="zh-CN" altLang="en-US" dirty="0"/>
              <a:t>个线程，爬取</a:t>
            </a:r>
            <a:r>
              <a:rPr kumimoji="1" lang="en-US" altLang="zh-CN" dirty="0"/>
              <a:t>5</a:t>
            </a:r>
            <a:r>
              <a:rPr kumimoji="1" lang="en-US" altLang="zh-Hans" dirty="0"/>
              <a:t>0GB</a:t>
            </a:r>
            <a:r>
              <a:rPr kumimoji="1" lang="zh-CN" altLang="en-US" dirty="0"/>
              <a:t>的语料库，大约只需要</a:t>
            </a:r>
            <a:r>
              <a:rPr kumimoji="1" lang="en-US" altLang="zh-CN" dirty="0"/>
              <a:t>1</a:t>
            </a:r>
            <a:r>
              <a:rPr kumimoji="1" lang="en-US" altLang="zh-Hans" dirty="0"/>
              <a:t>8</a:t>
            </a:r>
            <a:r>
              <a:rPr kumimoji="1" lang="zh-CN" altLang="en-US" dirty="0"/>
              <a:t>个小时</a:t>
            </a:r>
          </a:p>
        </p:txBody>
      </p:sp>
    </p:spTree>
    <p:extLst>
      <p:ext uri="{BB962C8B-B14F-4D97-AF65-F5344CB8AC3E}">
        <p14:creationId xmlns:p14="http://schemas.microsoft.com/office/powerpoint/2010/main" val="94118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Keras</a:t>
            </a:r>
            <a:r>
              <a:rPr lang="en-US" altLang="zh-Hans" dirty="0"/>
              <a:t>---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311EE1-DB87-7946-B891-842D80600620}"/>
              </a:ext>
            </a:extLst>
          </p:cNvPr>
          <p:cNvSpPr txBox="1"/>
          <p:nvPr/>
        </p:nvSpPr>
        <p:spPr>
          <a:xfrm>
            <a:off x="1650123" y="1986455"/>
            <a:ext cx="8922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在本项目中，我们训练了一系列基于深度学习的神经网络模型（</a:t>
            </a:r>
            <a:r>
              <a:rPr kumimoji="1" lang="en-US" altLang="zh-CN" dirty="0"/>
              <a:t>word</a:t>
            </a:r>
            <a:r>
              <a:rPr kumimoji="1" lang="en-US" altLang="zh-Hans" dirty="0"/>
              <a:t>2vec</a:t>
            </a:r>
            <a:r>
              <a:rPr kumimoji="1" lang="zh-CN" altLang="en-US" dirty="0"/>
              <a:t>模型，</a:t>
            </a:r>
            <a:r>
              <a:rPr kumimoji="1" lang="en-US" altLang="zh-CN" dirty="0"/>
              <a:t>end</a:t>
            </a:r>
            <a:r>
              <a:rPr kumimoji="1" lang="en-US" altLang="zh-Hans" dirty="0"/>
              <a:t>2end</a:t>
            </a:r>
            <a:r>
              <a:rPr kumimoji="1" lang="zh-CN" altLang="en-US" dirty="0"/>
              <a:t>模型等）。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在传统框架下，实现这些模型需要耗费大量的精力，且很难保证模型的正确性。此外，传统框架下只能使用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进行模型训练，训练时间太长。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5B7DBF-3D85-3F44-BF14-914015D11A8A}"/>
              </a:ext>
            </a:extLst>
          </p:cNvPr>
          <p:cNvSpPr txBox="1"/>
          <p:nvPr/>
        </p:nvSpPr>
        <p:spPr>
          <a:xfrm>
            <a:off x="1650124" y="4237311"/>
            <a:ext cx="892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因此我们在服务器上部署了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Keras</a:t>
            </a:r>
            <a:r>
              <a:rPr kumimoji="1" lang="zh-CN" altLang="en-US" sz="2000" dirty="0"/>
              <a:t>深度学习框架，使得模型的开发效率和训练速度显著提升</a:t>
            </a:r>
          </a:p>
        </p:txBody>
      </p:sp>
    </p:spTree>
    <p:extLst>
      <p:ext uri="{BB962C8B-B14F-4D97-AF65-F5344CB8AC3E}">
        <p14:creationId xmlns:p14="http://schemas.microsoft.com/office/powerpoint/2010/main" val="8672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Keras</a:t>
            </a:r>
            <a:r>
              <a:rPr lang="en-US" altLang="zh-Hans" dirty="0"/>
              <a:t>---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CB6D1-6876-C342-94D2-600733428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487" y="1944407"/>
            <a:ext cx="5520325" cy="3825765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简易和快速的原型设计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高度模块化，极简，和可扩充特性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支持</a:t>
            </a:r>
            <a:r>
              <a:rPr lang="en" altLang="zh-CN" sz="2400" dirty="0"/>
              <a:t>CNN</a:t>
            </a:r>
            <a:r>
              <a:rPr lang="zh-CN" altLang="en-US" sz="2400" dirty="0"/>
              <a:t>和</a:t>
            </a:r>
            <a:r>
              <a:rPr lang="en" altLang="zh-CN" sz="2400" dirty="0"/>
              <a:t>RNN</a:t>
            </a:r>
            <a:r>
              <a:rPr lang="zh-CN" altLang="en" sz="2400" dirty="0"/>
              <a:t>，</a:t>
            </a:r>
            <a:r>
              <a:rPr lang="zh-CN" altLang="en-US" sz="2400" dirty="0"/>
              <a:t>或二者的结合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无缝</a:t>
            </a:r>
            <a:r>
              <a:rPr lang="en" altLang="zh-CN" sz="2400" dirty="0"/>
              <a:t>CPU</a:t>
            </a:r>
            <a:r>
              <a:rPr lang="zh-CN" altLang="en-US" sz="2400" dirty="0"/>
              <a:t>和</a:t>
            </a:r>
            <a:r>
              <a:rPr lang="en" altLang="zh-CN" sz="2400" dirty="0"/>
              <a:t>GPU</a:t>
            </a:r>
            <a:r>
              <a:rPr lang="zh-CN" altLang="en-US" sz="2400" dirty="0"/>
              <a:t>切换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DCD38A-AB6B-4644-8AB8-4D503F7D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50" y="1471894"/>
            <a:ext cx="5788348" cy="442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2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Keras</a:t>
            </a:r>
            <a:r>
              <a:rPr lang="en-US" altLang="zh-Hans" dirty="0"/>
              <a:t>---</a:t>
            </a:r>
            <a:r>
              <a:rPr lang="zh-CN" altLang="en-US" dirty="0"/>
              <a:t>深度学习框架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DC8F37-4838-3B45-94C5-6A1BEB12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19" y="2369708"/>
            <a:ext cx="7456975" cy="27031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98C7AA1-F5D7-684E-B2A9-59EABFED662B}"/>
              </a:ext>
            </a:extLst>
          </p:cNvPr>
          <p:cNvSpPr txBox="1"/>
          <p:nvPr/>
        </p:nvSpPr>
        <p:spPr>
          <a:xfrm>
            <a:off x="3342290" y="1767321"/>
            <a:ext cx="5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/>
              <a:t>3</a:t>
            </a:r>
            <a:r>
              <a:rPr kumimoji="1" lang="zh-CN" altLang="en-US" dirty="0"/>
              <a:t>台</a:t>
            </a:r>
            <a:r>
              <a:rPr kumimoji="1" lang="en-US" altLang="zh-CN" dirty="0"/>
              <a:t>GPU</a:t>
            </a:r>
            <a:r>
              <a:rPr kumimoji="1" lang="zh-CN" altLang="en-US" dirty="0"/>
              <a:t>服务器，每台装有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块</a:t>
            </a:r>
            <a:r>
              <a:rPr kumimoji="1" lang="en-US" altLang="zh-CN" dirty="0"/>
              <a:t>Nvidia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Tesla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k80</a:t>
            </a:r>
            <a:r>
              <a:rPr kumimoji="1" lang="zh-CN" altLang="en-US" dirty="0"/>
              <a:t>显卡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3D61D5-1662-174D-8F0C-779E03C1E2DA}"/>
              </a:ext>
            </a:extLst>
          </p:cNvPr>
          <p:cNvSpPr txBox="1"/>
          <p:nvPr/>
        </p:nvSpPr>
        <p:spPr>
          <a:xfrm>
            <a:off x="2173005" y="5305918"/>
            <a:ext cx="79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利用</a:t>
            </a:r>
            <a:r>
              <a:rPr kumimoji="1" lang="en-US" altLang="zh-CN" dirty="0" err="1"/>
              <a:t>Keras</a:t>
            </a:r>
            <a:r>
              <a:rPr kumimoji="1" lang="zh-CN" altLang="en-US" dirty="0"/>
              <a:t>框架和优质的</a:t>
            </a:r>
            <a:r>
              <a:rPr kumimoji="1" lang="en-US" altLang="zh-CN" dirty="0"/>
              <a:t>GPU</a:t>
            </a:r>
            <a:r>
              <a:rPr kumimoji="1" lang="zh-CN" altLang="en-US" dirty="0"/>
              <a:t>资源，我们将神经网络的训练速度提升了约</a:t>
            </a:r>
            <a:r>
              <a:rPr kumimoji="1" lang="en-US" altLang="zh-CN" dirty="0"/>
              <a:t>2</a:t>
            </a:r>
            <a:r>
              <a:rPr kumimoji="1" lang="en-US" altLang="zh-Hans" dirty="0"/>
              <a:t>0</a:t>
            </a:r>
            <a:r>
              <a:rPr kumimoji="1" lang="zh-CN" altLang="en-US" dirty="0"/>
              <a:t>倍</a:t>
            </a:r>
          </a:p>
        </p:txBody>
      </p:sp>
    </p:spTree>
    <p:extLst>
      <p:ext uri="{BB962C8B-B14F-4D97-AF65-F5344CB8AC3E}">
        <p14:creationId xmlns:p14="http://schemas.microsoft.com/office/powerpoint/2010/main" val="38411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en-US" altLang="zh-Hans" dirty="0"/>
              <a:t>---</a:t>
            </a:r>
            <a:r>
              <a:rPr lang="zh-CN" altLang="en-US" dirty="0"/>
              <a:t>大规模图存储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4F318A-C788-324D-AF10-BFEC91862F58}"/>
              </a:ext>
            </a:extLst>
          </p:cNvPr>
          <p:cNvSpPr txBox="1"/>
          <p:nvPr/>
        </p:nvSpPr>
        <p:spPr>
          <a:xfrm>
            <a:off x="687916" y="1485232"/>
            <a:ext cx="11027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对于大规模的结点和边的存储和运算，传统关系型数据库（例如</a:t>
            </a:r>
            <a:r>
              <a:rPr kumimoji="1" lang="en-US" altLang="zh-CN" dirty="0" err="1"/>
              <a:t>mysql</a:t>
            </a:r>
            <a:r>
              <a:rPr kumimoji="1" lang="zh-CN" altLang="en-US" dirty="0"/>
              <a:t>）往往效率低下；而</a:t>
            </a:r>
            <a:r>
              <a:rPr kumimoji="1" lang="en-US" altLang="zh-CN" dirty="0">
                <a:solidFill>
                  <a:srgbClr val="FF0000"/>
                </a:solidFill>
              </a:rPr>
              <a:t>Neo</a:t>
            </a:r>
            <a:r>
              <a:rPr kumimoji="1" lang="en-US" altLang="zh-Hans" dirty="0">
                <a:solidFill>
                  <a:srgbClr val="FF0000"/>
                </a:solidFill>
              </a:rPr>
              <a:t>4j</a:t>
            </a:r>
            <a:r>
              <a:rPr kumimoji="1" lang="zh-CN" altLang="en-US" dirty="0"/>
              <a:t>则很好的支持高效的图运算。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596110-C6DD-2A44-BCE9-6D5C32C6976E}"/>
              </a:ext>
            </a:extLst>
          </p:cNvPr>
          <p:cNvSpPr/>
          <p:nvPr/>
        </p:nvSpPr>
        <p:spPr>
          <a:xfrm>
            <a:off x="1804987" y="5608140"/>
            <a:ext cx="8743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此外，传统的图运算都是在内存中进行的，然而内存容量较小，往往无法加载整个知识图谱；因此采用</a:t>
            </a:r>
            <a:r>
              <a:rPr kumimoji="1" lang="en-US" altLang="zh-CN" dirty="0"/>
              <a:t>Neo</a:t>
            </a:r>
            <a:r>
              <a:rPr kumimoji="1" lang="en-US" altLang="zh-Hans" dirty="0"/>
              <a:t>4j</a:t>
            </a:r>
            <a:r>
              <a:rPr kumimoji="1" lang="zh-CN" altLang="en-US" dirty="0"/>
              <a:t>，服务器就能够在磁盘中进行图运算。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906D200-63E3-4241-ACD3-266622A35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513879"/>
              </p:ext>
            </p:extLst>
          </p:nvPr>
        </p:nvGraphicFramePr>
        <p:xfrm>
          <a:off x="687917" y="2534361"/>
          <a:ext cx="2653772" cy="238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886">
                  <a:extLst>
                    <a:ext uri="{9D8B030D-6E8A-4147-A177-3AD203B41FA5}">
                      <a16:colId xmlns:a16="http://schemas.microsoft.com/office/drawing/2014/main" val="417055896"/>
                    </a:ext>
                  </a:extLst>
                </a:gridCol>
                <a:gridCol w="1326886">
                  <a:extLst>
                    <a:ext uri="{9D8B030D-6E8A-4147-A177-3AD203B41FA5}">
                      <a16:colId xmlns:a16="http://schemas.microsoft.com/office/drawing/2014/main" val="2956457781"/>
                    </a:ext>
                  </a:extLst>
                </a:gridCol>
              </a:tblGrid>
              <a:tr h="476145">
                <a:tc>
                  <a:txBody>
                    <a:bodyPr/>
                    <a:lstStyle/>
                    <a:p>
                      <a:r>
                        <a:rPr lang="en-US" altLang="zh-Hans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r>
                        <a:rPr lang="en-US" altLang="zh-Hans" dirty="0"/>
                        <a:t>ntity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864026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水稻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589498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玉米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3296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140694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r>
                        <a:rPr lang="en-US" altLang="zh-Hans" dirty="0"/>
                        <a:t>30000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氮肥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27113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0BB89CD-027F-7445-9CCF-BD70FCC7A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171537"/>
              </p:ext>
            </p:extLst>
          </p:nvPr>
        </p:nvGraphicFramePr>
        <p:xfrm>
          <a:off x="3673740" y="2534360"/>
          <a:ext cx="2653772" cy="238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886">
                  <a:extLst>
                    <a:ext uri="{9D8B030D-6E8A-4147-A177-3AD203B41FA5}">
                      <a16:colId xmlns:a16="http://schemas.microsoft.com/office/drawing/2014/main" val="417055896"/>
                    </a:ext>
                  </a:extLst>
                </a:gridCol>
                <a:gridCol w="1326886">
                  <a:extLst>
                    <a:ext uri="{9D8B030D-6E8A-4147-A177-3AD203B41FA5}">
                      <a16:colId xmlns:a16="http://schemas.microsoft.com/office/drawing/2014/main" val="2956457781"/>
                    </a:ext>
                  </a:extLst>
                </a:gridCol>
              </a:tblGrid>
              <a:tr h="476145">
                <a:tc>
                  <a:txBody>
                    <a:bodyPr/>
                    <a:lstStyle/>
                    <a:p>
                      <a:r>
                        <a:rPr lang="en-US" altLang="zh-Hans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864026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589498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Hans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3296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140694"/>
                  </a:ext>
                </a:extLst>
              </a:tr>
              <a:tr h="476145">
                <a:tc>
                  <a:txBody>
                    <a:bodyPr/>
                    <a:lstStyle/>
                    <a:p>
                      <a:r>
                        <a:rPr lang="en-US" altLang="zh-Hans" dirty="0"/>
                        <a:t>325973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286902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2711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AC7C97A8-CEDB-5C42-BD4E-5844A82D5427}"/>
              </a:ext>
            </a:extLst>
          </p:cNvPr>
          <p:cNvSpPr txBox="1"/>
          <p:nvPr/>
        </p:nvSpPr>
        <p:spPr>
          <a:xfrm>
            <a:off x="1571625" y="2157688"/>
            <a:ext cx="117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实体表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F85F27-2285-DF48-800D-46A6FA6211FB}"/>
              </a:ext>
            </a:extLst>
          </p:cNvPr>
          <p:cNvSpPr txBox="1"/>
          <p:nvPr/>
        </p:nvSpPr>
        <p:spPr>
          <a:xfrm>
            <a:off x="4552950" y="2150346"/>
            <a:ext cx="117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关系表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34D2FF-7C6F-E649-8C6A-FDEEC44482C2}"/>
              </a:ext>
            </a:extLst>
          </p:cNvPr>
          <p:cNvSpPr txBox="1"/>
          <p:nvPr/>
        </p:nvSpPr>
        <p:spPr>
          <a:xfrm>
            <a:off x="942975" y="4946823"/>
            <a:ext cx="5336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查询某个实体的某个关系，</a:t>
            </a:r>
            <a:r>
              <a:rPr kumimoji="1" lang="en-US" altLang="zh-CN" sz="1600" dirty="0" err="1"/>
              <a:t>mysql</a:t>
            </a:r>
            <a:r>
              <a:rPr kumimoji="1" lang="zh-CN" altLang="en-US" sz="1600" dirty="0"/>
              <a:t>需要对关系表全表扫描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89C1A44-CB1A-2747-9389-B9C6E3318403}"/>
              </a:ext>
            </a:extLst>
          </p:cNvPr>
          <p:cNvSpPr/>
          <p:nvPr/>
        </p:nvSpPr>
        <p:spPr>
          <a:xfrm>
            <a:off x="7627674" y="3124854"/>
            <a:ext cx="971550" cy="8286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水稻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8479EE6-BB74-B842-9DD4-F8921E2F814F}"/>
              </a:ext>
            </a:extLst>
          </p:cNvPr>
          <p:cNvSpPr/>
          <p:nvPr/>
        </p:nvSpPr>
        <p:spPr>
          <a:xfrm>
            <a:off x="9527912" y="2060092"/>
            <a:ext cx="971550" cy="8286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籼稻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1132D6B-2A1C-1840-80D2-BDDF319F4051}"/>
              </a:ext>
            </a:extLst>
          </p:cNvPr>
          <p:cNvSpPr/>
          <p:nvPr/>
        </p:nvSpPr>
        <p:spPr>
          <a:xfrm>
            <a:off x="9876259" y="3096865"/>
            <a:ext cx="971550" cy="8286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粳稻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9F16972-1F5E-5145-99BB-FB19AB956FE0}"/>
              </a:ext>
            </a:extLst>
          </p:cNvPr>
          <p:cNvSpPr/>
          <p:nvPr/>
        </p:nvSpPr>
        <p:spPr>
          <a:xfrm>
            <a:off x="9577388" y="4111897"/>
            <a:ext cx="971550" cy="8286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糯稻</a:t>
            </a: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38896F61-3F41-A347-9A1D-E9EDD7068B85}"/>
              </a:ext>
            </a:extLst>
          </p:cNvPr>
          <p:cNvSpPr/>
          <p:nvPr/>
        </p:nvSpPr>
        <p:spPr>
          <a:xfrm rot="19464602">
            <a:off x="8490728" y="2970056"/>
            <a:ext cx="1172029" cy="82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AB864BF0-3030-0548-802E-0A7F6247F02A}"/>
              </a:ext>
            </a:extLst>
          </p:cNvPr>
          <p:cNvSpPr/>
          <p:nvPr/>
        </p:nvSpPr>
        <p:spPr>
          <a:xfrm>
            <a:off x="8649533" y="3463627"/>
            <a:ext cx="1172029" cy="82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CAB354EB-1AFA-6044-AE3A-B81E74DB6FEE}"/>
              </a:ext>
            </a:extLst>
          </p:cNvPr>
          <p:cNvSpPr/>
          <p:nvPr/>
        </p:nvSpPr>
        <p:spPr>
          <a:xfrm rot="1567193">
            <a:off x="8534479" y="3974823"/>
            <a:ext cx="1172029" cy="82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148A37-C0BC-B54B-A9E8-24BCF87A5FB5}"/>
              </a:ext>
            </a:extLst>
          </p:cNvPr>
          <p:cNvSpPr txBox="1"/>
          <p:nvPr/>
        </p:nvSpPr>
        <p:spPr>
          <a:xfrm>
            <a:off x="8599224" y="2162627"/>
            <a:ext cx="82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邻接表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E9BA9D-744E-3C41-9A49-E14FE6BFB0D5}"/>
              </a:ext>
            </a:extLst>
          </p:cNvPr>
          <p:cNvSpPr txBox="1"/>
          <p:nvPr/>
        </p:nvSpPr>
        <p:spPr>
          <a:xfrm>
            <a:off x="7809241" y="4946823"/>
            <a:ext cx="5336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Neo</a:t>
            </a:r>
            <a:r>
              <a:rPr kumimoji="1" lang="en-US" altLang="zh-Hans" sz="1600" dirty="0"/>
              <a:t>4j</a:t>
            </a:r>
            <a:r>
              <a:rPr kumimoji="1" lang="zh-CN" altLang="en-US" sz="1600" dirty="0"/>
              <a:t>只需要扫描很小的邻接表</a:t>
            </a:r>
          </a:p>
        </p:txBody>
      </p:sp>
    </p:spTree>
    <p:extLst>
      <p:ext uri="{BB962C8B-B14F-4D97-AF65-F5344CB8AC3E}">
        <p14:creationId xmlns:p14="http://schemas.microsoft.com/office/powerpoint/2010/main" val="18237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en-US" altLang="zh-Hans" dirty="0"/>
              <a:t>---</a:t>
            </a:r>
            <a:r>
              <a:rPr lang="zh-CN" altLang="en-US" dirty="0"/>
              <a:t>大规模图存储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40126D-60D4-1347-8B09-FFC2F5D624E0}"/>
              </a:ext>
            </a:extLst>
          </p:cNvPr>
          <p:cNvSpPr txBox="1"/>
          <p:nvPr/>
        </p:nvSpPr>
        <p:spPr>
          <a:xfrm>
            <a:off x="1754657" y="1559643"/>
            <a:ext cx="8736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Neo4j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使用的查询语言为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Cypher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Cypher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是一个描述性的图形查询语言，语法简单，功能强大。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2F7C89-D72E-AB42-BD5E-7ED1AE3C89E4}"/>
              </a:ext>
            </a:extLst>
          </p:cNvPr>
          <p:cNvSpPr txBox="1"/>
          <p:nvPr/>
        </p:nvSpPr>
        <p:spPr>
          <a:xfrm>
            <a:off x="3399895" y="2219109"/>
            <a:ext cx="557971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pt-BR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pt-BR" altLang="zh-CN" dirty="0"/>
              <a:t>:“</a:t>
            </a:r>
            <a:r>
              <a:rPr lang="zh-CN" altLang="en-US" dirty="0">
                <a:solidFill>
                  <a:srgbClr val="FF0000"/>
                </a:solidFill>
                <a:ea typeface="Adobe 楷体 Std R" panose="02020400000000000000" pitchFamily="18" charset="-122"/>
                <a:cs typeface="Times New Roman" panose="02020603050405020304" pitchFamily="18" charset="0"/>
              </a:rPr>
              <a:t>小麦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"}) </a:t>
            </a:r>
            <a:r>
              <a:rPr lang="pt-BR" altLang="zh-CN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Times New Roman" panose="02020603050405020304" pitchFamily="18" charset="0"/>
              </a:rPr>
              <a:t>-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[] </a:t>
            </a:r>
            <a:r>
              <a:rPr lang="pt-BR" altLang="zh-CN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Times New Roman" panose="02020603050405020304" pitchFamily="18" charset="0"/>
              </a:rPr>
              <a:t>-&gt;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n2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t-BR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n1,n2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D0EA35-3CCF-7845-B602-816DACC6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539" y="2698817"/>
            <a:ext cx="3734248" cy="37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5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en-US" altLang="zh-Hans" dirty="0"/>
              <a:t>---</a:t>
            </a:r>
            <a:r>
              <a:rPr lang="zh-CN" altLang="en-US" dirty="0"/>
              <a:t>大规模图存储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6425FE-247D-4F4F-9219-1207BA02B0BC}"/>
              </a:ext>
            </a:extLst>
          </p:cNvPr>
          <p:cNvSpPr txBox="1"/>
          <p:nvPr/>
        </p:nvSpPr>
        <p:spPr>
          <a:xfrm>
            <a:off x="2772281" y="1541793"/>
            <a:ext cx="619917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pt-BR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pt-BR" altLang="zh-CN" dirty="0"/>
              <a:t>:“</a:t>
            </a:r>
            <a:r>
              <a:rPr lang="zh-CN" altLang="en-US" dirty="0">
                <a:solidFill>
                  <a:srgbClr val="FF0000"/>
                </a:solidFill>
                <a:ea typeface="Adobe 楷体 Std R" panose="02020400000000000000" pitchFamily="18" charset="-122"/>
                <a:cs typeface="Times New Roman" panose="02020603050405020304" pitchFamily="18" charset="0"/>
              </a:rPr>
              <a:t>小麦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"}) </a:t>
            </a:r>
            <a:r>
              <a:rPr lang="pt-BR" altLang="zh-CN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Times New Roman" panose="02020603050405020304" pitchFamily="18" charset="0"/>
              </a:rPr>
              <a:t>-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[*1..2] </a:t>
            </a:r>
            <a:r>
              <a:rPr lang="pt-BR" altLang="zh-CN" dirty="0">
                <a:latin typeface="Adobe 楷体 Std R" panose="02020400000000000000" pitchFamily="18" charset="-122"/>
                <a:ea typeface="Adobe 楷体 Std R" panose="02020400000000000000" pitchFamily="18" charset="-122"/>
                <a:cs typeface="Times New Roman" panose="02020603050405020304" pitchFamily="18" charset="0"/>
              </a:rPr>
              <a:t>-&gt;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n2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t-BR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pt-B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CN" dirty="0">
                <a:solidFill>
                  <a:srgbClr val="FF92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n1,n2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EAF79B-31FD-5749-B51A-FAB1672A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38" y="2109755"/>
            <a:ext cx="5885861" cy="42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7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en-US" altLang="zh-Hans" dirty="0"/>
              <a:t>---</a:t>
            </a:r>
            <a:r>
              <a:rPr lang="zh-CN" altLang="en-US" dirty="0"/>
              <a:t>大规模图存储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22BF64-8E78-C84B-926E-DD658C31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060" y="2559292"/>
            <a:ext cx="5718942" cy="38079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2F28A2-74BD-2A4F-BDD7-C3DA7C4F0854}"/>
              </a:ext>
            </a:extLst>
          </p:cNvPr>
          <p:cNvSpPr txBox="1"/>
          <p:nvPr/>
        </p:nvSpPr>
        <p:spPr>
          <a:xfrm>
            <a:off x="2269558" y="1690636"/>
            <a:ext cx="7715947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zh-CN" b="0" i="0" dirty="0">
                <a:solidFill>
                  <a:srgbClr val="0070C0"/>
                </a:solidFill>
                <a:effectLst/>
                <a:latin typeface="Inconsolata"/>
              </a:rPr>
              <a:t>MATCH</a:t>
            </a:r>
            <a:r>
              <a:rPr lang="en" altLang="zh-CN" b="0" i="0" dirty="0">
                <a:solidFill>
                  <a:srgbClr val="717172"/>
                </a:solidFill>
                <a:effectLst/>
                <a:latin typeface="Inconsolata"/>
              </a:rPr>
              <a:t> </a:t>
            </a:r>
            <a:r>
              <a:rPr lang="en" altLang="zh-CN" b="0" i="0" dirty="0">
                <a:effectLst/>
                <a:latin typeface="Inconsolata"/>
              </a:rPr>
              <a:t>(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p1</a:t>
            </a:r>
            <a:r>
              <a:rPr lang="en" altLang="zh-CN" b="0" i="0" dirty="0">
                <a:effectLst/>
                <a:latin typeface="Inconsolata"/>
              </a:rPr>
              <a:t>:HudongItem {title:"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Inconsolata"/>
              </a:rPr>
              <a:t>小麦</a:t>
            </a:r>
            <a:r>
              <a:rPr lang="en-US" altLang="zh-CN" b="0" i="0" dirty="0">
                <a:effectLst/>
                <a:latin typeface="Inconsolata"/>
              </a:rPr>
              <a:t>"}),(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p2</a:t>
            </a:r>
            <a:r>
              <a:rPr lang="en" altLang="zh-CN" b="0" i="0" dirty="0">
                <a:effectLst/>
                <a:latin typeface="Inconsolata"/>
              </a:rPr>
              <a:t>:HudongItem{title:"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Inconsolata"/>
              </a:rPr>
              <a:t>水稻</a:t>
            </a:r>
            <a:r>
              <a:rPr lang="en-US" altLang="zh-CN" b="0" i="0" dirty="0">
                <a:effectLst/>
                <a:latin typeface="Inconsolata"/>
              </a:rPr>
              <a:t>"}), 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</a:t>
            </a:r>
            <a:r>
              <a:rPr lang="en" altLang="zh-CN" b="0" i="0" dirty="0">
                <a:effectLst/>
                <a:latin typeface="Inconsolata"/>
              </a:rPr>
              <a:t>=</a:t>
            </a:r>
            <a:r>
              <a:rPr lang="en" altLang="zh-CN" b="0" i="0" dirty="0" err="1">
                <a:effectLst/>
                <a:latin typeface="Inconsolata"/>
              </a:rPr>
              <a:t>shortestpath</a:t>
            </a:r>
            <a:r>
              <a:rPr lang="en" altLang="zh-CN" b="0" i="0" dirty="0">
                <a:effectLst/>
                <a:latin typeface="Inconsolata"/>
              </a:rPr>
              <a:t>((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p1</a:t>
            </a:r>
            <a:r>
              <a:rPr lang="en" altLang="zh-CN" b="0" i="0" dirty="0">
                <a:effectLst/>
                <a:latin typeface="Inconsolata"/>
              </a:rPr>
              <a:t>)-[*..]-(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p2</a:t>
            </a:r>
            <a:r>
              <a:rPr lang="en" altLang="zh-CN" b="0" i="0" dirty="0">
                <a:effectLst/>
                <a:latin typeface="Inconsolata"/>
              </a:rPr>
              <a:t>)) </a:t>
            </a:r>
            <a:r>
              <a:rPr lang="en" altLang="zh-CN" b="0" i="0" dirty="0">
                <a:solidFill>
                  <a:srgbClr val="0070C0"/>
                </a:solidFill>
                <a:effectLst/>
                <a:latin typeface="Inconsolata"/>
              </a:rPr>
              <a:t>RETURN</a:t>
            </a:r>
            <a:r>
              <a:rPr lang="en" altLang="zh-CN" b="0" i="0" dirty="0">
                <a:solidFill>
                  <a:srgbClr val="717172"/>
                </a:solidFill>
                <a:effectLst/>
                <a:latin typeface="Inconsolata"/>
              </a:rPr>
              <a:t> </a:t>
            </a:r>
            <a:r>
              <a:rPr lang="en" altLang="zh-CN" b="0" i="0" dirty="0">
                <a:solidFill>
                  <a:schemeClr val="accent2"/>
                </a:solidFill>
                <a:effectLst/>
                <a:latin typeface="Inconsolata"/>
              </a:rPr>
              <a:t>p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知识图谱（</a:t>
            </a:r>
            <a:r>
              <a:rPr lang="en-US" altLang="zh-CN" dirty="0"/>
              <a:t>Knowledge</a:t>
            </a:r>
            <a:r>
              <a:rPr lang="zh-Hans" altLang="en-US" dirty="0"/>
              <a:t> </a:t>
            </a:r>
            <a:r>
              <a:rPr lang="en-US" altLang="zh-Hans" dirty="0"/>
              <a:t>Graph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E4365-67EE-294C-88CC-D87476E3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833" y="2228851"/>
            <a:ext cx="6401947" cy="40528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90A328-13E9-E64C-AFFC-755B3B20AA51}"/>
              </a:ext>
            </a:extLst>
          </p:cNvPr>
          <p:cNvSpPr txBox="1"/>
          <p:nvPr/>
        </p:nvSpPr>
        <p:spPr>
          <a:xfrm>
            <a:off x="1588338" y="1665726"/>
            <a:ext cx="90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知识图谱是大规模的语义网络</a:t>
            </a:r>
            <a:r>
              <a:rPr kumimoji="1" lang="en-US" altLang="zh-Hans" sz="2000" dirty="0"/>
              <a:t>(</a:t>
            </a:r>
            <a:r>
              <a:rPr kumimoji="1" lang="en" altLang="zh-CN" sz="2000" dirty="0"/>
              <a:t>semantic network 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，由概念实体和语义关系构成</a:t>
            </a:r>
          </a:p>
        </p:txBody>
      </p:sp>
    </p:spTree>
    <p:extLst>
      <p:ext uri="{BB962C8B-B14F-4D97-AF65-F5344CB8AC3E}">
        <p14:creationId xmlns:p14="http://schemas.microsoft.com/office/powerpoint/2010/main" val="318739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Neo4j</a:t>
            </a:r>
            <a:r>
              <a:rPr lang="en-US" altLang="zh-Hans" dirty="0"/>
              <a:t>---</a:t>
            </a:r>
            <a:r>
              <a:rPr lang="zh-CN" altLang="en-US" dirty="0"/>
              <a:t>大规模图存储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443B9-0E6C-4243-8CEB-CB1B5EEC2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422" y="1868758"/>
            <a:ext cx="8622771" cy="398911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/>
              <a:t>在结点和关系数量庞大的图中，有更快的数据库操作速度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支持分布式存取，能够利用集群来扩展内存和磁盘容量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支持分布式高可用性，可以支持大规模的数据增长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数据安全可靠，支持数据的实时备份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dirty="0"/>
              <a:t>通过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Cypher</a:t>
            </a:r>
            <a:r>
              <a:rPr kumimoji="1" lang="zh-CN" altLang="en-US" sz="2400" dirty="0"/>
              <a:t>语句，使得图数据的操作与展示更加直观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38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7855B-99E6-0744-8033-22918FBEE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593" y="1928812"/>
            <a:ext cx="9106430" cy="4525963"/>
          </a:xfrm>
        </p:spPr>
        <p:txBody>
          <a:bodyPr/>
          <a:lstStyle/>
          <a:p>
            <a:r>
              <a:rPr lang="zh-CN" altLang="en-US" dirty="0"/>
              <a:t>我们的工作重点主要是知识图谱的构建和领域应用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目前从数据的爬取，到实体和关系的识别与存储，基本已经实现自动化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如何在农业领域更好地发挥知识图谱的价值，是我们当前正在研究和实践的工作</a:t>
            </a:r>
          </a:p>
        </p:txBody>
      </p:sp>
    </p:spTree>
    <p:extLst>
      <p:ext uri="{BB962C8B-B14F-4D97-AF65-F5344CB8AC3E}">
        <p14:creationId xmlns:p14="http://schemas.microsoft.com/office/powerpoint/2010/main" val="234778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学科发展历程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5E7DD0-9275-B14A-9D3F-C66F668A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659" y="1371600"/>
            <a:ext cx="9166297" cy="14291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D0D224-A66D-0F47-AFB9-D9C84CB7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129" y="2829101"/>
            <a:ext cx="9166297" cy="29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诞生背景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E2A0DC-43EC-1B4D-803A-B12E6838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940447"/>
            <a:ext cx="7324711" cy="34316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00F35C-AE1C-A247-AB2F-ECDE0E116584}"/>
              </a:ext>
            </a:extLst>
          </p:cNvPr>
          <p:cNvSpPr txBox="1"/>
          <p:nvPr/>
        </p:nvSpPr>
        <p:spPr>
          <a:xfrm>
            <a:off x="7879129" y="1940447"/>
            <a:ext cx="3860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搜索核心诉求：</a:t>
            </a:r>
            <a:r>
              <a:rPr kumimoji="1" lang="zh-CN" altLang="en-US" sz="2000" u="sng" dirty="0">
                <a:solidFill>
                  <a:srgbClr val="FF0000"/>
                </a:solidFill>
              </a:rPr>
              <a:t>让搜索通往答案</a:t>
            </a:r>
            <a:endParaRPr kumimoji="1" lang="en-US" altLang="zh-CN" sz="2000" u="sng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4988E2-F7EC-F24A-9ED2-508897668800}"/>
              </a:ext>
            </a:extLst>
          </p:cNvPr>
          <p:cNvSpPr txBox="1"/>
          <p:nvPr/>
        </p:nvSpPr>
        <p:spPr>
          <a:xfrm>
            <a:off x="7907705" y="2858323"/>
            <a:ext cx="3683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传统知识系统的问题：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无法理解关键字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无法精确回答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600" dirty="0"/>
          </a:p>
          <a:p>
            <a:r>
              <a:rPr kumimoji="1" lang="zh-CN" altLang="en-US" sz="1600" dirty="0"/>
              <a:t>根本原因：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缺乏大规模背景知识</a:t>
            </a:r>
            <a:endParaRPr kumimoji="1"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/>
              <a:t>传统知识表达难以满足需求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7256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技术发展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DE586C-5B18-CD46-95B2-59B8F21E1C5D}"/>
              </a:ext>
            </a:extLst>
          </p:cNvPr>
          <p:cNvSpPr txBox="1"/>
          <p:nvPr/>
        </p:nvSpPr>
        <p:spPr>
          <a:xfrm>
            <a:off x="1363717" y="2200767"/>
            <a:ext cx="5244662" cy="2277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应用场景：</a:t>
            </a:r>
            <a:endParaRPr kumimoji="1" lang="en-US" altLang="zh-CN" sz="2400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通用</a:t>
            </a:r>
            <a:r>
              <a:rPr kumimoji="1" lang="zh-Hans" altLang="en-US" sz="2000" dirty="0"/>
              <a:t> </a:t>
            </a:r>
            <a:r>
              <a:rPr kumimoji="1" lang="en-US" altLang="zh-Hans" sz="2000" dirty="0"/>
              <a:t>vs</a:t>
            </a:r>
            <a:r>
              <a:rPr kumimoji="1" lang="zh-Hans" altLang="en-US" sz="2000" dirty="0"/>
              <a:t> </a:t>
            </a:r>
            <a:r>
              <a:rPr kumimoji="1" lang="zh-CN" altLang="en-US" sz="2000" dirty="0"/>
              <a:t>领域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行业应用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从搜索延伸至推荐、问答等复杂任务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从简单关系发现到深层关系推理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从回答</a:t>
            </a:r>
            <a:r>
              <a:rPr kumimoji="1" lang="en-US" altLang="zh-CN" sz="2000" dirty="0"/>
              <a:t>what</a:t>
            </a:r>
            <a:r>
              <a:rPr kumimoji="1" lang="zh-CN" altLang="en-US" sz="2000" dirty="0"/>
              <a:t>问题到回答</a:t>
            </a:r>
            <a:r>
              <a:rPr kumimoji="1" lang="en-US" altLang="zh-CN" sz="2000" dirty="0"/>
              <a:t>why</a:t>
            </a:r>
            <a:r>
              <a:rPr kumimoji="1" lang="zh-CN" altLang="en-US" sz="2000" dirty="0"/>
              <a:t>问题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从关键词交互到更自然的人机对话式交互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421551-C4EF-7543-A761-11DA8762700D}"/>
              </a:ext>
            </a:extLst>
          </p:cNvPr>
          <p:cNvSpPr txBox="1"/>
          <p:nvPr/>
        </p:nvSpPr>
        <p:spPr>
          <a:xfrm>
            <a:off x="7451334" y="2200767"/>
            <a:ext cx="3035684" cy="22775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技术生态：</a:t>
            </a:r>
            <a:endParaRPr kumimoji="1" lang="en-US" altLang="zh-CN" sz="2400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机器学习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深度学习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自然语言处理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数据挖掘</a:t>
            </a: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知识图谱</a:t>
            </a:r>
          </a:p>
        </p:txBody>
      </p:sp>
    </p:spTree>
    <p:extLst>
      <p:ext uri="{BB962C8B-B14F-4D97-AF65-F5344CB8AC3E}">
        <p14:creationId xmlns:p14="http://schemas.microsoft.com/office/powerpoint/2010/main" val="33932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从通用到领域</a:t>
            </a:r>
            <a:r>
              <a:rPr lang="en-US" altLang="zh-CN" dirty="0"/>
              <a:t>/</a:t>
            </a:r>
            <a:r>
              <a:rPr lang="zh-CN" altLang="en-US" dirty="0"/>
              <a:t>行业应用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A6D134-1A11-E74F-8906-C67D09CC2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90" y="3213354"/>
            <a:ext cx="2336800" cy="1092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0A41B4-9978-8740-A108-2CFFFD236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874" y="1857375"/>
            <a:ext cx="2102633" cy="8343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138CB63-A66F-E547-8A66-1BA2D255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39" y="4827227"/>
            <a:ext cx="2102633" cy="769577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CDFC7361-8006-D24B-AEB9-BA783E7BA64C}"/>
              </a:ext>
            </a:extLst>
          </p:cNvPr>
          <p:cNvSpPr/>
          <p:nvPr/>
        </p:nvSpPr>
        <p:spPr>
          <a:xfrm>
            <a:off x="4045612" y="2925471"/>
            <a:ext cx="1465004" cy="127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8661A2-EBF8-934D-99B2-9CCEBA0AA0D1}"/>
              </a:ext>
            </a:extLst>
          </p:cNvPr>
          <p:cNvSpPr txBox="1"/>
          <p:nvPr/>
        </p:nvSpPr>
        <p:spPr>
          <a:xfrm>
            <a:off x="1528783" y="2691681"/>
            <a:ext cx="166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Google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KG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0EB2E52-C678-364E-BDE2-191560111117}"/>
              </a:ext>
            </a:extLst>
          </p:cNvPr>
          <p:cNvSpPr txBox="1"/>
          <p:nvPr/>
        </p:nvSpPr>
        <p:spPr>
          <a:xfrm>
            <a:off x="1283655" y="4197058"/>
            <a:ext cx="166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Baidu</a:t>
            </a:r>
            <a:r>
              <a:rPr kumimoji="1" lang="zh-CN" altLang="en-US" dirty="0"/>
              <a:t>知识图谱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B7038A-E517-9042-A0B5-DCAC3C4D42AA}"/>
              </a:ext>
            </a:extLst>
          </p:cNvPr>
          <p:cNvSpPr txBox="1"/>
          <p:nvPr/>
        </p:nvSpPr>
        <p:spPr>
          <a:xfrm>
            <a:off x="1377997" y="5503332"/>
            <a:ext cx="15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Sogou</a:t>
            </a:r>
            <a:r>
              <a:rPr kumimoji="1" lang="zh-CN" altLang="en-US" dirty="0"/>
              <a:t>知立方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52F1FC2E-5F85-6643-9E7F-9610A2F263CD}"/>
              </a:ext>
            </a:extLst>
          </p:cNvPr>
          <p:cNvSpPr/>
          <p:nvPr/>
        </p:nvSpPr>
        <p:spPr>
          <a:xfrm>
            <a:off x="6243638" y="1729418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C8B60B-5C55-414B-A869-9570E40DABB3}"/>
              </a:ext>
            </a:extLst>
          </p:cNvPr>
          <p:cNvSpPr txBox="1"/>
          <p:nvPr/>
        </p:nvSpPr>
        <p:spPr>
          <a:xfrm>
            <a:off x="6272214" y="2556139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农业知识图谱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6AE7E80-3341-BB47-98BA-43D85D70E699}"/>
              </a:ext>
            </a:extLst>
          </p:cNvPr>
          <p:cNvSpPr/>
          <p:nvPr/>
        </p:nvSpPr>
        <p:spPr>
          <a:xfrm>
            <a:off x="8070189" y="1729418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BF89D6-75E9-0046-B9F9-E00F5ACDD629}"/>
              </a:ext>
            </a:extLst>
          </p:cNvPr>
          <p:cNvSpPr txBox="1"/>
          <p:nvPr/>
        </p:nvSpPr>
        <p:spPr>
          <a:xfrm>
            <a:off x="8098765" y="2556139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金融知识图谱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12F2C10B-50AF-5241-A1E7-B66C346533CA}"/>
              </a:ext>
            </a:extLst>
          </p:cNvPr>
          <p:cNvSpPr/>
          <p:nvPr/>
        </p:nvSpPr>
        <p:spPr>
          <a:xfrm>
            <a:off x="9868164" y="1729418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D859F6B-B729-EF48-8012-544FF368F9CA}"/>
              </a:ext>
            </a:extLst>
          </p:cNvPr>
          <p:cNvSpPr txBox="1"/>
          <p:nvPr/>
        </p:nvSpPr>
        <p:spPr>
          <a:xfrm>
            <a:off x="9896740" y="2556139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医学知识图谱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917A02EE-45F2-2346-B365-A6B58913D054}"/>
              </a:ext>
            </a:extLst>
          </p:cNvPr>
          <p:cNvSpPr/>
          <p:nvPr/>
        </p:nvSpPr>
        <p:spPr>
          <a:xfrm>
            <a:off x="6243638" y="3218757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5456E62-4F98-C540-AAC9-0A59644FE469}"/>
              </a:ext>
            </a:extLst>
          </p:cNvPr>
          <p:cNvSpPr txBox="1"/>
          <p:nvPr/>
        </p:nvSpPr>
        <p:spPr>
          <a:xfrm>
            <a:off x="6272214" y="4045478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电信知识图谱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030B7F88-5350-C642-AE68-BA5F1799C2DF}"/>
              </a:ext>
            </a:extLst>
          </p:cNvPr>
          <p:cNvSpPr/>
          <p:nvPr/>
        </p:nvSpPr>
        <p:spPr>
          <a:xfrm>
            <a:off x="8070189" y="3218757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14B8D58-96CE-744A-9F20-6CCB68D6028A}"/>
              </a:ext>
            </a:extLst>
          </p:cNvPr>
          <p:cNvSpPr txBox="1"/>
          <p:nvPr/>
        </p:nvSpPr>
        <p:spPr>
          <a:xfrm>
            <a:off x="8098765" y="4045478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军事知识图谱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195BC360-86F3-6342-9BC1-92A922570875}"/>
              </a:ext>
            </a:extLst>
          </p:cNvPr>
          <p:cNvSpPr/>
          <p:nvPr/>
        </p:nvSpPr>
        <p:spPr>
          <a:xfrm>
            <a:off x="9868164" y="3213354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1C530B4-441C-3744-A2B7-7E3A6989750E}"/>
              </a:ext>
            </a:extLst>
          </p:cNvPr>
          <p:cNvSpPr txBox="1"/>
          <p:nvPr/>
        </p:nvSpPr>
        <p:spPr>
          <a:xfrm>
            <a:off x="9868164" y="4045478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电商知识图谱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0BF8137D-023C-C24D-A102-32DE4ADCEC2E}"/>
              </a:ext>
            </a:extLst>
          </p:cNvPr>
          <p:cNvSpPr/>
          <p:nvPr/>
        </p:nvSpPr>
        <p:spPr>
          <a:xfrm>
            <a:off x="6272214" y="4708096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E840E4-BBA0-2848-964D-DF655C9FEFED}"/>
              </a:ext>
            </a:extLst>
          </p:cNvPr>
          <p:cNvSpPr txBox="1"/>
          <p:nvPr/>
        </p:nvSpPr>
        <p:spPr>
          <a:xfrm>
            <a:off x="6300790" y="5534817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代码知识图谱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6E7689D6-86D2-5C43-84E3-6BFACEEAC568}"/>
              </a:ext>
            </a:extLst>
          </p:cNvPr>
          <p:cNvSpPr/>
          <p:nvPr/>
        </p:nvSpPr>
        <p:spPr>
          <a:xfrm>
            <a:off x="9839588" y="4682014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BCBFCC0-96A0-4D4B-8225-794D9EDF45F5}"/>
              </a:ext>
            </a:extLst>
          </p:cNvPr>
          <p:cNvSpPr txBox="1"/>
          <p:nvPr/>
        </p:nvSpPr>
        <p:spPr>
          <a:xfrm>
            <a:off x="9868164" y="5508735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航天知识图谱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E34EC15-D2D1-C745-B086-6CD2AC7080D6}"/>
              </a:ext>
            </a:extLst>
          </p:cNvPr>
          <p:cNvSpPr/>
          <p:nvPr/>
        </p:nvSpPr>
        <p:spPr>
          <a:xfrm>
            <a:off x="8098765" y="4708096"/>
            <a:ext cx="1557337" cy="8213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679A433-5C0B-9146-9571-6C723710646B}"/>
              </a:ext>
            </a:extLst>
          </p:cNvPr>
          <p:cNvSpPr txBox="1"/>
          <p:nvPr/>
        </p:nvSpPr>
        <p:spPr>
          <a:xfrm>
            <a:off x="8127341" y="5534817"/>
            <a:ext cx="155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教育知识图谱</a:t>
            </a:r>
          </a:p>
        </p:txBody>
      </p:sp>
    </p:spTree>
    <p:extLst>
      <p:ext uri="{BB962C8B-B14F-4D97-AF65-F5344CB8AC3E}">
        <p14:creationId xmlns:p14="http://schemas.microsoft.com/office/powerpoint/2010/main" val="391038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农业知识图谱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449BF6-8864-5D49-AF5B-AB0FCF412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46" y="3407186"/>
            <a:ext cx="1350746" cy="1297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99BC43-DAF8-2B41-911E-9C0AE03D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116" y="3503558"/>
            <a:ext cx="1399645" cy="13399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A37F06-296C-FC4D-B3F0-4C80D5A1D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879" y="3487963"/>
            <a:ext cx="1325826" cy="133443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505DFDD-46FB-EC4E-8255-F4C7135EE641}"/>
              </a:ext>
            </a:extLst>
          </p:cNvPr>
          <p:cNvSpPr txBox="1"/>
          <p:nvPr/>
        </p:nvSpPr>
        <p:spPr>
          <a:xfrm>
            <a:off x="1588028" y="1693929"/>
            <a:ext cx="8084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农业知识图谱是融合了农业地域性，季节性，多样性等特征后，利用农业领域的实体概念与关系，挖掘出农业潜在价值的智能系统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D0C7F78-EB84-FE46-A054-41A0D76C7BCB}"/>
              </a:ext>
            </a:extLst>
          </p:cNvPr>
          <p:cNvSpPr txBox="1"/>
          <p:nvPr/>
        </p:nvSpPr>
        <p:spPr>
          <a:xfrm>
            <a:off x="1514661" y="4960898"/>
            <a:ext cx="210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天气数据库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自然灾害数据库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62A6F4F-27EB-6A41-9731-BCA8F9708F93}"/>
              </a:ext>
            </a:extLst>
          </p:cNvPr>
          <p:cNvSpPr txBox="1"/>
          <p:nvPr/>
        </p:nvSpPr>
        <p:spPr>
          <a:xfrm>
            <a:off x="5156885" y="4843462"/>
            <a:ext cx="2100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蔬菜实体库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水果实体库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种子实体库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CB8FF56-AFB6-DE4E-9F94-1100411FA757}"/>
              </a:ext>
            </a:extLst>
          </p:cNvPr>
          <p:cNvSpPr txBox="1"/>
          <p:nvPr/>
        </p:nvSpPr>
        <p:spPr>
          <a:xfrm>
            <a:off x="8636529" y="4822398"/>
            <a:ext cx="2100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畜牧实体库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家禽实体库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水产实体库</a:t>
            </a:r>
          </a:p>
        </p:txBody>
      </p:sp>
      <p:cxnSp>
        <p:nvCxnSpPr>
          <p:cNvPr id="41" name="曲线连接符 40">
            <a:extLst>
              <a:ext uri="{FF2B5EF4-FFF2-40B4-BE49-F238E27FC236}">
                <a16:creationId xmlns:a16="http://schemas.microsoft.com/office/drawing/2014/main" id="{5F820473-25B6-BF43-85BE-F475E2FEBF2C}"/>
              </a:ext>
            </a:extLst>
          </p:cNvPr>
          <p:cNvCxnSpPr>
            <a:stCxn id="9" idx="0"/>
            <a:endCxn id="5" idx="0"/>
          </p:cNvCxnSpPr>
          <p:nvPr/>
        </p:nvCxnSpPr>
        <p:spPr>
          <a:xfrm rot="5400000" flipH="1" flipV="1">
            <a:off x="4257067" y="1714912"/>
            <a:ext cx="80777" cy="3465327"/>
          </a:xfrm>
          <a:prstGeom prst="curvedConnector3">
            <a:avLst>
              <a:gd name="adj1" fmla="val 683691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079FCF66-B568-D04E-AF8E-369734E7822C}"/>
              </a:ext>
            </a:extLst>
          </p:cNvPr>
          <p:cNvCxnSpPr>
            <a:stCxn id="5" idx="0"/>
            <a:endCxn id="7" idx="0"/>
          </p:cNvCxnSpPr>
          <p:nvPr/>
        </p:nvCxnSpPr>
        <p:spPr>
          <a:xfrm rot="16200000" flipH="1">
            <a:off x="7742843" y="1694462"/>
            <a:ext cx="96372" cy="3521820"/>
          </a:xfrm>
          <a:prstGeom prst="curvedConnector3">
            <a:avLst>
              <a:gd name="adj1" fmla="val -459587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6CF2FDD5-8920-D546-BF04-20C00F911681}"/>
              </a:ext>
            </a:extLst>
          </p:cNvPr>
          <p:cNvSpPr txBox="1"/>
          <p:nvPr/>
        </p:nvSpPr>
        <p:spPr>
          <a:xfrm>
            <a:off x="2949094" y="2539734"/>
            <a:ext cx="3081026" cy="30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400" dirty="0"/>
              <a:t>“</a:t>
            </a:r>
            <a:r>
              <a:rPr kumimoji="1" lang="en-US" altLang="zh-Hans" sz="1400" dirty="0"/>
              <a:t>6</a:t>
            </a:r>
            <a:r>
              <a:rPr kumimoji="1" lang="zh-CN" altLang="en-US" sz="1400" dirty="0"/>
              <a:t>月份崇明县适合种植何种蔬菜？”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025C7B5-DE8D-BC42-ADFD-C3E2C61C3FA4}"/>
              </a:ext>
            </a:extLst>
          </p:cNvPr>
          <p:cNvSpPr txBox="1"/>
          <p:nvPr/>
        </p:nvSpPr>
        <p:spPr>
          <a:xfrm>
            <a:off x="6500337" y="2517759"/>
            <a:ext cx="258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/>
              <a:t>“家猪吃什么饲料性价比高？”</a:t>
            </a:r>
          </a:p>
        </p:txBody>
      </p:sp>
    </p:spTree>
    <p:extLst>
      <p:ext uri="{BB962C8B-B14F-4D97-AF65-F5344CB8AC3E}">
        <p14:creationId xmlns:p14="http://schemas.microsoft.com/office/powerpoint/2010/main" val="146077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6" name="同侧圆角矩形 5"/>
          <p:cNvSpPr/>
          <p:nvPr/>
        </p:nvSpPr>
        <p:spPr>
          <a:xfrm rot="16200000">
            <a:off x="2630458" y="3401320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同侧圆角矩形 6"/>
          <p:cNvSpPr/>
          <p:nvPr/>
        </p:nvSpPr>
        <p:spPr>
          <a:xfrm rot="16200000" flipV="1">
            <a:off x="5945158" y="1004194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58515" y="3541814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FF0000"/>
                </a:solidFill>
                <a:cs typeface="+mn-ea"/>
                <a:sym typeface="+mn-lt"/>
              </a:rPr>
              <a:t>项目展示</a:t>
            </a:r>
            <a:endParaRPr lang="ko-KR" altLang="en-US" sz="26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799171" y="3541814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2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0" name="同侧圆角矩形 9"/>
          <p:cNvSpPr/>
          <p:nvPr/>
        </p:nvSpPr>
        <p:spPr>
          <a:xfrm rot="16200000">
            <a:off x="2631251" y="4932471"/>
            <a:ext cx="565150" cy="84772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同侧圆角矩形 10"/>
          <p:cNvSpPr/>
          <p:nvPr/>
        </p:nvSpPr>
        <p:spPr>
          <a:xfrm rot="16200000" flipV="1">
            <a:off x="5945950" y="2541694"/>
            <a:ext cx="565150" cy="5641975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同侧圆角矩形 11"/>
          <p:cNvSpPr/>
          <p:nvPr/>
        </p:nvSpPr>
        <p:spPr>
          <a:xfrm rot="16200000">
            <a:off x="2389157" y="5230127"/>
            <a:ext cx="508000" cy="258763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99700" y="5127734"/>
            <a:ext cx="3848100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系统架构</a:t>
            </a:r>
          </a:p>
        </p:txBody>
      </p:sp>
      <p:sp>
        <p:nvSpPr>
          <p:cNvPr id="14" name="矩形 13"/>
          <p:cNvSpPr/>
          <p:nvPr/>
        </p:nvSpPr>
        <p:spPr>
          <a:xfrm>
            <a:off x="2801114" y="5127734"/>
            <a:ext cx="352425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Hans" sz="2600" b="1" dirty="0">
                <a:solidFill>
                  <a:srgbClr val="0070C0"/>
                </a:solidFill>
                <a:cs typeface="+mn-ea"/>
                <a:sym typeface="+mn-lt"/>
              </a:rPr>
              <a:t>3</a:t>
            </a:r>
            <a:endParaRPr lang="zh-CN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3" name="同侧圆角矩形 22">
            <a:extLst>
              <a:ext uri="{FF2B5EF4-FFF2-40B4-BE49-F238E27FC236}">
                <a16:creationId xmlns:a16="http://schemas.microsoft.com/office/drawing/2014/main" id="{72CAC8F6-D425-5941-AC74-8BFBFEFF0769}"/>
              </a:ext>
            </a:extLst>
          </p:cNvPr>
          <p:cNvSpPr/>
          <p:nvPr/>
        </p:nvSpPr>
        <p:spPr>
          <a:xfrm rot="16200000">
            <a:off x="2630458" y="1863026"/>
            <a:ext cx="565150" cy="84613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同侧圆角矩形 23">
            <a:extLst>
              <a:ext uri="{FF2B5EF4-FFF2-40B4-BE49-F238E27FC236}">
                <a16:creationId xmlns:a16="http://schemas.microsoft.com/office/drawing/2014/main" id="{4B552BDB-49FC-0E46-AB99-C26840C53687}"/>
              </a:ext>
            </a:extLst>
          </p:cNvPr>
          <p:cNvSpPr/>
          <p:nvPr/>
        </p:nvSpPr>
        <p:spPr>
          <a:xfrm rot="16200000" flipV="1">
            <a:off x="5945158" y="-534100"/>
            <a:ext cx="565150" cy="5640387"/>
          </a:xfrm>
          <a:prstGeom prst="round2Same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73B807-F6AA-994A-9ED9-D2B340D37DB3}"/>
              </a:ext>
            </a:extLst>
          </p:cNvPr>
          <p:cNvSpPr/>
          <p:nvPr/>
        </p:nvSpPr>
        <p:spPr>
          <a:xfrm>
            <a:off x="4858515" y="2003520"/>
            <a:ext cx="2530475" cy="506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 dirty="0">
                <a:solidFill>
                  <a:srgbClr val="0070C0"/>
                </a:solidFill>
                <a:cs typeface="+mn-ea"/>
                <a:sym typeface="+mn-lt"/>
              </a:rPr>
              <a:t>背景介绍</a:t>
            </a:r>
            <a:endParaRPr lang="ko-KR" altLang="en-US" sz="2600" b="1" dirty="0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D2F73E-61ED-484A-9D4C-4D8DC18CD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9171" y="2003520"/>
            <a:ext cx="369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600" b="1">
                <a:solidFill>
                  <a:srgbClr val="0070C0"/>
                </a:solidFill>
                <a:cs typeface="+mn-ea"/>
                <a:sym typeface="+mn-lt"/>
              </a:rPr>
              <a:t>1</a:t>
            </a:r>
            <a:endParaRPr lang="ko-KR" altLang="en-US" sz="2600" b="1">
              <a:solidFill>
                <a:srgbClr val="0070C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61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1457</Words>
  <Application>Microsoft Office PowerPoint</Application>
  <PresentationFormat>宽屏</PresentationFormat>
  <Paragraphs>273</Paragraphs>
  <Slides>31</Slides>
  <Notes>31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Adobe 楷体 Std R</vt:lpstr>
      <vt:lpstr>Inconsolata</vt:lpstr>
      <vt:lpstr>等线</vt:lpstr>
      <vt:lpstr>等线 Light</vt:lpstr>
      <vt:lpstr>华文隶书</vt:lpstr>
      <vt:lpstr>Arial</vt:lpstr>
      <vt:lpstr>Times New Roman</vt:lpstr>
      <vt:lpstr>Wingdings</vt:lpstr>
      <vt:lpstr>Office 主题​​</vt:lpstr>
      <vt:lpstr>PowerPoint 演示文稿</vt:lpstr>
      <vt:lpstr>目录</vt:lpstr>
      <vt:lpstr>知识图谱（Knowledge Graph）</vt:lpstr>
      <vt:lpstr>学科发展历程</vt:lpstr>
      <vt:lpstr>诞生背景</vt:lpstr>
      <vt:lpstr>技术发展</vt:lpstr>
      <vt:lpstr>从通用到领域/行业应用</vt:lpstr>
      <vt:lpstr>农业知识图谱</vt:lpstr>
      <vt:lpstr>目录</vt:lpstr>
      <vt:lpstr>农业实体识别</vt:lpstr>
      <vt:lpstr>农业实体百科</vt:lpstr>
      <vt:lpstr>农业知识概览</vt:lpstr>
      <vt:lpstr>农业实体分类树</vt:lpstr>
      <vt:lpstr>关系查询</vt:lpstr>
      <vt:lpstr>农业知识编辑</vt:lpstr>
      <vt:lpstr>农业知识编辑</vt:lpstr>
      <vt:lpstr>Github开源项目</vt:lpstr>
      <vt:lpstr>目录</vt:lpstr>
      <vt:lpstr>系统架构图</vt:lpstr>
      <vt:lpstr>Scrapy---分布式爬虫框架</vt:lpstr>
      <vt:lpstr>Scrapy---分布式爬虫框架</vt:lpstr>
      <vt:lpstr>Scrapy---分布式爬虫框架</vt:lpstr>
      <vt:lpstr>Keras---深度学习框架</vt:lpstr>
      <vt:lpstr>Keras---深度学习框架</vt:lpstr>
      <vt:lpstr>Keras---深度学习框架</vt:lpstr>
      <vt:lpstr>Neo4j---大规模图存储</vt:lpstr>
      <vt:lpstr>Neo4j---大规模图存储</vt:lpstr>
      <vt:lpstr>Neo4j---大规模图存储</vt:lpstr>
      <vt:lpstr>Neo4j---大规模图存储</vt:lpstr>
      <vt:lpstr>Neo4j---大规模图存储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陈远</dc:creator>
  <cp:lastModifiedBy>建军 陈</cp:lastModifiedBy>
  <cp:revision>144</cp:revision>
  <dcterms:created xsi:type="dcterms:W3CDTF">2018-03-26T02:29:44Z</dcterms:created>
  <dcterms:modified xsi:type="dcterms:W3CDTF">2020-01-03T05:58:02Z</dcterms:modified>
</cp:coreProperties>
</file>